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58" r:id="rId9"/>
    <p:sldId id="259" r:id="rId10"/>
    <p:sldId id="276" r:id="rId11"/>
    <p:sldId id="285" r:id="rId12"/>
    <p:sldId id="260" r:id="rId13"/>
    <p:sldId id="277" r:id="rId14"/>
    <p:sldId id="284" r:id="rId15"/>
    <p:sldId id="286" r:id="rId16"/>
    <p:sldId id="261" r:id="rId17"/>
    <p:sldId id="274" r:id="rId18"/>
    <p:sldId id="280" r:id="rId19"/>
    <p:sldId id="278" r:id="rId20"/>
    <p:sldId id="279" r:id="rId21"/>
    <p:sldId id="281" r:id="rId22"/>
    <p:sldId id="262" r:id="rId23"/>
    <p:sldId id="263" r:id="rId24"/>
    <p:sldId id="293" r:id="rId25"/>
    <p:sldId id="294" r:id="rId26"/>
    <p:sldId id="265" r:id="rId27"/>
    <p:sldId id="266" r:id="rId28"/>
    <p:sldId id="267" r:id="rId29"/>
    <p:sldId id="268" r:id="rId30"/>
    <p:sldId id="269" r:id="rId31"/>
    <p:sldId id="271" r:id="rId32"/>
    <p:sldId id="272" r:id="rId33"/>
    <p:sldId id="275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109727-FDAC-41AF-B03E-5DCE64765913}" type="datetimeFigureOut">
              <a:rPr lang="it-IT" smtClean="0"/>
              <a:pPr/>
              <a:t>03/12/2019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57211B-D3C3-409E-9B73-569019A6D9D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941168"/>
            <a:ext cx="8856984" cy="1584176"/>
          </a:xfrm>
        </p:spPr>
        <p:txBody>
          <a:bodyPr>
            <a:normAutofit fontScale="70000" lnSpcReduction="20000"/>
          </a:bodyPr>
          <a:lstStyle/>
          <a:p>
            <a:pPr algn="ctr"/>
            <a:endParaRPr lang="it-IT" dirty="0" smtClean="0">
              <a:solidFill>
                <a:schemeClr val="tx1"/>
              </a:solidFill>
            </a:endParaRPr>
          </a:p>
          <a:p>
            <a:pPr algn="ctr"/>
            <a:endParaRPr lang="it-IT" b="1" dirty="0" smtClean="0">
              <a:solidFill>
                <a:schemeClr val="tx1"/>
              </a:solidFill>
            </a:endParaRPr>
          </a:p>
          <a:p>
            <a:r>
              <a:rPr lang="it-IT" sz="5100" dirty="0" smtClean="0"/>
              <a:t>26 NOVEMBRE</a:t>
            </a:r>
            <a:br>
              <a:rPr lang="it-IT" sz="5100" dirty="0" smtClean="0"/>
            </a:br>
            <a:r>
              <a:rPr lang="it-IT" sz="5100" dirty="0" smtClean="0"/>
              <a:t>3 DICEMBRE 2019</a:t>
            </a:r>
            <a:endParaRPr lang="it-IT" sz="5100" dirty="0">
              <a:solidFill>
                <a:schemeClr val="tx1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869160"/>
          </a:xfrm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chemeClr val="tx1"/>
                </a:solidFill>
              </a:rPr>
              <a:t>VALUTAZIONE,PROVE INVALSI, ESAME DI STATO </a:t>
            </a:r>
            <a:br>
              <a:rPr lang="it-IT" b="1" dirty="0" smtClean="0">
                <a:solidFill>
                  <a:schemeClr val="tx1"/>
                </a:solidFill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4533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</a:rPr>
              <a:t>Dal documento sulla valutazione </a:t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200" b="1" dirty="0" smtClean="0">
                <a:solidFill>
                  <a:schemeClr val="accent1"/>
                </a:solidFill>
              </a:rPr>
              <a:t>(consultabile sul sito e nel PTOF)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340768"/>
            <a:ext cx="842493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GRIGLIA PER LA VALUTAZIONE DEL PROCESSO </a:t>
            </a:r>
            <a:r>
              <a:rPr lang="it-IT" sz="2800" b="1" dirty="0" err="1" smtClean="0">
                <a:solidFill>
                  <a:schemeClr val="accent1"/>
                </a:solidFill>
              </a:rPr>
              <a:t>DI</a:t>
            </a:r>
            <a:r>
              <a:rPr lang="it-IT" sz="2800" b="1" dirty="0" smtClean="0">
                <a:solidFill>
                  <a:schemeClr val="accent1"/>
                </a:solidFill>
              </a:rPr>
              <a:t> APPRENDIMENTO - ESEMPIO</a:t>
            </a:r>
            <a:endParaRPr lang="it-IT" sz="2800" dirty="0">
              <a:solidFill>
                <a:schemeClr val="accent1"/>
              </a:solidFill>
            </a:endParaRPr>
          </a:p>
        </p:txBody>
      </p:sp>
      <p:pic>
        <p:nvPicPr>
          <p:cNvPr id="5" name="Immagine 4" descr="GLOB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44236"/>
            <a:ext cx="9144000" cy="56137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accent1"/>
                </a:solidFill>
              </a:rPr>
              <a:t>VALUTAZIONE DEL COMPORTAMENTO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402072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sz="3600" b="1" u="sng" dirty="0" smtClean="0">
                <a:latin typeface="Perpetua" pitchFamily="18" charset="0"/>
              </a:rPr>
              <a:t>Viene espressa </a:t>
            </a:r>
            <a:r>
              <a:rPr lang="it-IT" sz="3600" b="1" u="sng" dirty="0">
                <a:latin typeface="Perpetua" pitchFamily="18" charset="0"/>
              </a:rPr>
              <a:t>con un giudizio di livello </a:t>
            </a:r>
            <a:endParaRPr lang="it-IT" sz="3600" b="1" dirty="0">
              <a:latin typeface="Perpetua" pitchFamily="18" charset="0"/>
            </a:endParaRPr>
          </a:p>
          <a:p>
            <a:pPr lvl="0">
              <a:buNone/>
            </a:pPr>
            <a:endParaRPr lang="it-IT" sz="3600" b="1" dirty="0">
              <a:latin typeface="Perpetua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Perpetua" pitchFamily="18" charset="0"/>
              </a:rPr>
              <a:t>A </a:t>
            </a:r>
            <a:r>
              <a:rPr lang="it-IT" sz="3600" b="1" dirty="0" smtClean="0">
                <a:latin typeface="Perpetua" pitchFamily="18" charset="0"/>
              </a:rPr>
              <a:t>(avanzato)</a:t>
            </a:r>
            <a:endParaRPr lang="it-IT" sz="3600" b="1" dirty="0">
              <a:latin typeface="Perpetua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Perpetua" pitchFamily="18" charset="0"/>
              </a:rPr>
              <a:t>B </a:t>
            </a:r>
            <a:r>
              <a:rPr lang="it-IT" sz="3600" b="1" dirty="0" smtClean="0">
                <a:latin typeface="Perpetua" pitchFamily="18" charset="0"/>
              </a:rPr>
              <a:t>(intermedio)</a:t>
            </a:r>
            <a:endParaRPr lang="it-IT" sz="3600" b="1" dirty="0">
              <a:latin typeface="Perpetua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Perpetua" pitchFamily="18" charset="0"/>
              </a:rPr>
              <a:t>C </a:t>
            </a:r>
            <a:r>
              <a:rPr lang="it-IT" sz="3600" b="1" dirty="0" smtClean="0">
                <a:latin typeface="Perpetua" pitchFamily="18" charset="0"/>
              </a:rPr>
              <a:t>(base)</a:t>
            </a:r>
            <a:endParaRPr lang="it-IT" sz="3600" b="1" dirty="0">
              <a:latin typeface="Perpetua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3600" b="1" dirty="0">
                <a:latin typeface="Perpetua" pitchFamily="18" charset="0"/>
              </a:rPr>
              <a:t>D </a:t>
            </a:r>
            <a:r>
              <a:rPr lang="it-IT" sz="3600" b="1" dirty="0" smtClean="0">
                <a:latin typeface="Perpetua" pitchFamily="18" charset="0"/>
              </a:rPr>
              <a:t>(iniziale)</a:t>
            </a:r>
          </a:p>
          <a:p>
            <a:pPr lvl="0">
              <a:buNone/>
            </a:pPr>
            <a:endParaRPr lang="it-IT" sz="3600" b="1" dirty="0" smtClean="0">
              <a:latin typeface="Perpetua" pitchFamily="18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3600" b="1" u="sng" smtClean="0">
                <a:latin typeface="Perpetua" pitchFamily="18" charset="0"/>
              </a:rPr>
              <a:t>Gli indicatori di riferimento</a:t>
            </a:r>
            <a:r>
              <a:rPr lang="it-IT" sz="3600" b="1" u="sng" dirty="0" smtClean="0">
                <a:latin typeface="Perpetua" pitchFamily="18" charset="0"/>
              </a:rPr>
              <a:t> sono evidenziati dettagliatamente nel </a:t>
            </a:r>
          </a:p>
          <a:p>
            <a:pPr lvl="0" algn="just">
              <a:buNone/>
            </a:pPr>
            <a:r>
              <a:rPr lang="it-IT" sz="3600" b="1" dirty="0" smtClean="0">
                <a:latin typeface="Perpetua" pitchFamily="18" charset="0"/>
              </a:rPr>
              <a:t>    </a:t>
            </a:r>
            <a:r>
              <a:rPr lang="it-IT" sz="3600" b="1" u="sng" dirty="0" smtClean="0">
                <a:latin typeface="Perpetua" pitchFamily="18" charset="0"/>
              </a:rPr>
              <a:t>DOCUMENTO PER LA VALU-</a:t>
            </a:r>
          </a:p>
          <a:p>
            <a:pPr lvl="0" algn="just">
              <a:buNone/>
            </a:pPr>
            <a:r>
              <a:rPr lang="it-IT" sz="3600" b="1" dirty="0" smtClean="0">
                <a:latin typeface="Perpetua" pitchFamily="18" charset="0"/>
              </a:rPr>
              <a:t>     </a:t>
            </a:r>
            <a:r>
              <a:rPr lang="it-IT" sz="3600" b="1" u="sng" dirty="0" smtClean="0">
                <a:latin typeface="Perpetua" pitchFamily="18" charset="0"/>
              </a:rPr>
              <a:t>TAZIONE dell’IC e cioè:</a:t>
            </a:r>
            <a:endParaRPr lang="it-IT" sz="3600" b="1" dirty="0" smtClean="0">
              <a:latin typeface="Perpetua" pitchFamily="18" charset="0"/>
            </a:endParaRPr>
          </a:p>
          <a:p>
            <a:pPr marL="64008" lvl="0" indent="0">
              <a:buSzPct val="100000"/>
              <a:buNone/>
            </a:pPr>
            <a:endParaRPr lang="it-IT" sz="2800" b="1" dirty="0" smtClean="0">
              <a:latin typeface="Calibri" pitchFamily="18"/>
            </a:endParaRPr>
          </a:p>
          <a:p>
            <a:pPr marL="64008" lvl="0" indent="0">
              <a:buSzPct val="100000"/>
              <a:buNone/>
            </a:pPr>
            <a:r>
              <a:rPr lang="x-none" sz="2800" b="1" smtClean="0">
                <a:latin typeface="Calibri" pitchFamily="18"/>
              </a:rPr>
              <a:t> </a:t>
            </a:r>
            <a:endParaRPr lang="x-none" sz="3200" b="1">
              <a:latin typeface="Calibri" pitchFamily="34"/>
            </a:endParaRPr>
          </a:p>
        </p:txBody>
      </p:sp>
      <p:pic>
        <p:nvPicPr>
          <p:cNvPr id="4" name="Immagine 3" descr="valutazi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5013176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27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</a:rPr>
              <a:t>Dal documento sulla valutazione </a:t>
            </a:r>
            <a:br>
              <a:rPr lang="it-IT" sz="3200" b="1" dirty="0" smtClean="0">
                <a:solidFill>
                  <a:schemeClr val="accent1"/>
                </a:solidFill>
              </a:rPr>
            </a:br>
            <a:r>
              <a:rPr lang="it-IT" sz="3200" b="1" dirty="0" smtClean="0">
                <a:solidFill>
                  <a:schemeClr val="accent1"/>
                </a:solidFill>
              </a:rPr>
              <a:t>(consultabile sul sito e nel PTOF)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412776"/>
            <a:ext cx="8507288" cy="5184576"/>
          </a:xfrm>
        </p:spPr>
        <p:txBody>
          <a:bodyPr>
            <a:normAutofit/>
          </a:bodyPr>
          <a:lstStyle/>
          <a:p>
            <a:r>
              <a:rPr lang="it-IT" b="1" dirty="0" smtClean="0"/>
              <a:t>Sé: cura e consapevolezza di sé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Altri: conoscenza e cura della comunicazione, cura delle relazioni, cura degli ambienti</a:t>
            </a:r>
          </a:p>
          <a:p>
            <a:pPr>
              <a:buNone/>
            </a:pPr>
            <a:endParaRPr lang="it-IT" b="1" dirty="0" smtClean="0"/>
          </a:p>
          <a:p>
            <a:pPr algn="just"/>
            <a:r>
              <a:rPr lang="it-IT" b="1" dirty="0" smtClean="0"/>
              <a:t>Mondo: conoscenza e applicazione delle regole sociali, conoscenza della costituzione e delle istituzioni, impegno sociale e civile</a:t>
            </a:r>
            <a:endParaRPr lang="it-IT" dirty="0"/>
          </a:p>
        </p:txBody>
      </p:sp>
      <p:pic>
        <p:nvPicPr>
          <p:cNvPr id="4" name="Immagine 3" descr="comport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86916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</a:rPr>
              <a:t>GRIGLIA PER LA VALUTAZIONE DEL COMPORTAMENTO - ESEMPIO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-1" y="1052738"/>
          <a:ext cx="9144000" cy="5805261"/>
        </p:xfrm>
        <a:graphic>
          <a:graphicData uri="http://schemas.openxmlformats.org/drawingml/2006/table">
            <a:tbl>
              <a:tblPr/>
              <a:tblGrid>
                <a:gridCol w="559511"/>
                <a:gridCol w="1502684"/>
                <a:gridCol w="1039091"/>
                <a:gridCol w="1103035"/>
                <a:gridCol w="623454"/>
                <a:gridCol w="863245"/>
                <a:gridCol w="863245"/>
                <a:gridCol w="863245"/>
                <a:gridCol w="863245"/>
                <a:gridCol w="863245"/>
              </a:tblGrid>
              <a:tr h="1579665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N.°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ALUNNO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INDICATORI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COORD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MATEM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STO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GEO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FRA</a:t>
                      </a:r>
                    </a:p>
                  </a:txBody>
                  <a:tcPr marL="0" marR="0" marT="0" marB="0" vert="wordArtVert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18D"/>
                    </a:solidFill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BIANCHI MARIA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LIVELLO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Mondo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LIVELLO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Mondo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441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LIVELLO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INIZIALE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INIZIALE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INIZIALE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Mondo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BASE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LIVELLO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Sé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Altri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27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Mondo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INTERMEDIO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252536" y="0"/>
            <a:ext cx="9396536" cy="836712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VALUTAZIONE DEL COMPORTAMENTO - INDICATORI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836712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it-IT" sz="2400" b="1" dirty="0" smtClean="0">
                <a:latin typeface="Perpetua" pitchFamily="18" charset="0"/>
              </a:rPr>
              <a:t>SÉ</a:t>
            </a:r>
          </a:p>
          <a:p>
            <a:pPr algn="just" fontAlgn="b"/>
            <a:r>
              <a:rPr lang="it-IT" sz="2400" spc="-30" dirty="0" smtClean="0">
                <a:latin typeface="Perpetua" pitchFamily="18" charset="0"/>
              </a:rPr>
              <a:t>10-9 (LIVELLO ALTO) L’alunno dimostra autonomia, efficienza e sicurezza nella cura di sé. Consapevole dei propri punti di forza e di debolezza, conosce e mette in atto le strategie per valorizzare i primi e rimediare ai secondi (automiglio-ramento). Ha chiari i primi passaggi di un progetto di vita personale e socialmente valido.</a:t>
            </a:r>
          </a:p>
          <a:p>
            <a:pPr fontAlgn="b"/>
            <a:r>
              <a:rPr lang="it-IT" sz="2400" b="1" dirty="0" smtClean="0">
                <a:latin typeface="Perpetua" pitchFamily="18" charset="0"/>
              </a:rPr>
              <a:t>ALTRI</a:t>
            </a:r>
            <a:endParaRPr lang="it-IT" sz="2400" dirty="0" smtClean="0">
              <a:latin typeface="Perpetua" pitchFamily="18" charset="0"/>
            </a:endParaRPr>
          </a:p>
          <a:p>
            <a:pPr algn="just" fontAlgn="b"/>
            <a:r>
              <a:rPr lang="it-IT" sz="2400" dirty="0" smtClean="0">
                <a:latin typeface="Perpetua" pitchFamily="18" charset="0"/>
              </a:rPr>
              <a:t>8-7 (LIVELLO INTERMEDIO) L’alunno riconosce le diverse situazioni comu-nicative e utilizza un linguaggio/lessico adeguato. Attivo e colla-</a:t>
            </a:r>
          </a:p>
          <a:p>
            <a:pPr algn="just" fontAlgn="b"/>
            <a:r>
              <a:rPr lang="it-IT" sz="2400" dirty="0" smtClean="0">
                <a:latin typeface="Perpetua" pitchFamily="18" charset="0"/>
              </a:rPr>
              <a:t>borativo, si impegna a creare un ambiente funzionale al </a:t>
            </a:r>
          </a:p>
          <a:p>
            <a:pPr algn="just" fontAlgn="b"/>
            <a:r>
              <a:rPr lang="it-IT" sz="2400" dirty="0" smtClean="0">
                <a:latin typeface="Perpetua" pitchFamily="18" charset="0"/>
              </a:rPr>
              <a:t>compito. Gestisce i materiali e gli spazi con ordine e rispetto.</a:t>
            </a:r>
          </a:p>
          <a:p>
            <a:pPr fontAlgn="b"/>
            <a:r>
              <a:rPr lang="it-IT" sz="2400" b="1" dirty="0" smtClean="0">
                <a:latin typeface="Perpetua" pitchFamily="18" charset="0"/>
              </a:rPr>
              <a:t>MONDO</a:t>
            </a:r>
          </a:p>
          <a:p>
            <a:pPr fontAlgn="b"/>
            <a:r>
              <a:rPr lang="it-IT" sz="2400" dirty="0" smtClean="0">
                <a:latin typeface="Perpetua" pitchFamily="18" charset="0"/>
              </a:rPr>
              <a:t>6 (LIVELLO BASE) L’alunno conosce e/o comunque applica le </a:t>
            </a:r>
          </a:p>
          <a:p>
            <a:pPr fontAlgn="b"/>
            <a:r>
              <a:rPr lang="it-IT" sz="2400" dirty="0" smtClean="0">
                <a:latin typeface="Perpetua" pitchFamily="18" charset="0"/>
              </a:rPr>
              <a:t>regole sociali e quelle scolastiche in modo funzionale (alle proprie</a:t>
            </a:r>
          </a:p>
          <a:p>
            <a:pPr fontAlgn="b"/>
            <a:r>
              <a:rPr lang="it-IT" sz="2400" dirty="0" smtClean="0">
                <a:latin typeface="Perpetua" pitchFamily="18" charset="0"/>
              </a:rPr>
              <a:t>convenienze) e/o discontinuo; non sempre assolve ai propri dove-</a:t>
            </a:r>
          </a:p>
          <a:p>
            <a:pPr fontAlgn="b"/>
            <a:r>
              <a:rPr lang="it-IT" sz="2400" dirty="0" smtClean="0">
                <a:latin typeface="Perpetua" pitchFamily="18" charset="0"/>
              </a:rPr>
              <a:t>ri e rispetta i diritti altrui. Partecipa in modo marginale alle </a:t>
            </a:r>
          </a:p>
          <a:p>
            <a:pPr fontAlgn="b"/>
            <a:r>
              <a:rPr lang="it-IT" sz="2400" dirty="0" smtClean="0">
                <a:latin typeface="Perpetua" pitchFamily="18" charset="0"/>
              </a:rPr>
              <a:t>  attività di socializzazione che si svolgono a scuola.</a:t>
            </a:r>
          </a:p>
          <a:p>
            <a:pPr fontAlgn="b"/>
            <a:endParaRPr lang="it-IT" b="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" name="Immagine 3" descr="comportamen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3645024"/>
            <a:ext cx="1590675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144000" cy="638132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it-IT" sz="2400" b="1" dirty="0" smtClean="0">
                <a:latin typeface="Perpetua" pitchFamily="18" charset="0"/>
              </a:rPr>
              <a:t>La prova INVALSI  non fa più parte dell’Esame di Stato, è svolta nel corso dell’anno scolastico (aprile: in giornate definite da INVALSI) e costituisce </a:t>
            </a:r>
            <a:r>
              <a:rPr lang="it-IT" sz="2400" b="1" u="sng" dirty="0" smtClean="0">
                <a:latin typeface="Perpetua" pitchFamily="18" charset="0"/>
              </a:rPr>
              <a:t>CONDIZIONE OBBLIGATORIA</a:t>
            </a:r>
            <a:r>
              <a:rPr lang="it-IT" sz="2400" b="1" dirty="0" smtClean="0">
                <a:latin typeface="Perpetua" pitchFamily="18" charset="0"/>
              </a:rPr>
              <a:t> per l'ammissione all'esame di stato.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La prova verte su: ITALIANO, MATEMATICA E INGLESE.</a:t>
            </a:r>
          </a:p>
          <a:p>
            <a:pPr lvl="0" algn="just">
              <a:buNone/>
            </a:pPr>
            <a:r>
              <a:rPr lang="it-IT" sz="2400" b="1" spc="-60" dirty="0" smtClean="0">
                <a:latin typeface="Perpetua" pitchFamily="18" charset="0"/>
              </a:rPr>
              <a:t>L’introduzione dell’inglese, nell’ambito della prova, si propone la finalità di certificare  le abilità di comprensione e uso della lingua inglese in linea con il Quadro Comune di Riferimento Europeo per le lingue</a:t>
            </a:r>
            <a:r>
              <a:rPr lang="it-IT" sz="2400" b="1" dirty="0" smtClean="0">
                <a:latin typeface="Perpetua" pitchFamily="18" charset="0"/>
              </a:rPr>
              <a:t>.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La prova sarà computer based.</a:t>
            </a:r>
          </a:p>
          <a:p>
            <a:pPr lvl="0" algn="just">
              <a:buNone/>
            </a:pPr>
            <a:r>
              <a:rPr lang="it-IT" sz="2400" b="1" dirty="0" smtClean="0">
                <a:latin typeface="Perpetua" pitchFamily="18" charset="0"/>
              </a:rPr>
              <a:t>L'esito della prova, pur costituendo requisito d’ammissione all’esame di Stato, NON INFLUISCE SUL VOTO FINALE.</a:t>
            </a:r>
          </a:p>
          <a:p>
            <a:pPr algn="just">
              <a:buNone/>
            </a:pPr>
            <a:r>
              <a:rPr lang="it-IT" sz="2400" b="1" dirty="0" smtClean="0">
                <a:latin typeface="Perpetua" pitchFamily="18" charset="0"/>
              </a:rPr>
              <a:t>A fine giugno, ai genitori verrà consegnata la</a:t>
            </a:r>
          </a:p>
          <a:p>
            <a:pPr algn="just">
              <a:buNone/>
            </a:pPr>
            <a:r>
              <a:rPr lang="it-IT" sz="2400" b="1" dirty="0" smtClean="0">
                <a:latin typeface="Perpetua" pitchFamily="18" charset="0"/>
              </a:rPr>
              <a:t>   valutazione di tali prove, in forma descrittiva,</a:t>
            </a:r>
          </a:p>
          <a:p>
            <a:pPr algn="just">
              <a:buNone/>
            </a:pPr>
            <a:r>
              <a:rPr lang="it-IT" sz="2400" b="1" dirty="0" smtClean="0">
                <a:latin typeface="Perpetua" pitchFamily="18" charset="0"/>
              </a:rPr>
              <a:t>   e il livello raggiunto per ciascuna disciplina</a:t>
            </a:r>
          </a:p>
          <a:p>
            <a:pPr algn="just">
              <a:buNone/>
            </a:pPr>
            <a:r>
              <a:rPr lang="it-IT" sz="2400" b="1" dirty="0" smtClean="0">
                <a:latin typeface="Perpetua" pitchFamily="18" charset="0"/>
              </a:rPr>
              <a:t>    oggetto della rilevazione.</a:t>
            </a:r>
            <a:endParaRPr lang="it-IT" sz="2400" b="1" dirty="0">
              <a:latin typeface="Perpetua" pitchFamily="18" charset="0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-252536" y="0"/>
            <a:ext cx="9396536" cy="83671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PROVE INVALSI</a:t>
            </a:r>
            <a:endParaRPr kumimoji="0" lang="it-IT" sz="3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Immagin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5013176"/>
            <a:ext cx="2661667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7468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90872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smtClean="0">
                <a:solidFill>
                  <a:schemeClr val="accent1"/>
                </a:solidFill>
              </a:rPr>
              <a:t>Organizzazione per lo svolgimento delle prove INVALSI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12968" cy="5546088"/>
          </a:xfrm>
        </p:spPr>
        <p:txBody>
          <a:bodyPr>
            <a:normAutofit/>
          </a:bodyPr>
          <a:lstStyle/>
          <a:p>
            <a:r>
              <a:rPr lang="it-IT" sz="2600" b="1" dirty="0" smtClean="0"/>
              <a:t>PERIODO:  </a:t>
            </a:r>
            <a:r>
              <a:rPr lang="it-IT" sz="2600" dirty="0" smtClean="0"/>
              <a:t>dall’1 aprile al 30 aprile</a:t>
            </a:r>
          </a:p>
          <a:p>
            <a:r>
              <a:rPr lang="it-IT" sz="2600" b="1" dirty="0" smtClean="0"/>
              <a:t>PERIODO DI SOMMINISTRAZIONE: </a:t>
            </a:r>
            <a:r>
              <a:rPr lang="it-IT" sz="2600" dirty="0" smtClean="0"/>
              <a:t>non ancora comunicato </a:t>
            </a:r>
          </a:p>
          <a:p>
            <a:r>
              <a:rPr lang="it-IT" sz="2600" b="1" dirty="0" smtClean="0"/>
              <a:t>N. ALUNNI TOTALE =  136</a:t>
            </a:r>
            <a:endParaRPr lang="it-IT" sz="2600" dirty="0" smtClean="0"/>
          </a:p>
          <a:p>
            <a:r>
              <a:rPr lang="it-IT" sz="2600" b="1" dirty="0" smtClean="0"/>
              <a:t>SC. SECONDARIA  DI I GRADO  MAGHERNO  = </a:t>
            </a:r>
          </a:p>
          <a:p>
            <a:pPr>
              <a:buNone/>
            </a:pPr>
            <a:r>
              <a:rPr lang="it-IT" sz="2600" dirty="0" smtClean="0"/>
              <a:t>    TOTALE </a:t>
            </a:r>
            <a:r>
              <a:rPr lang="it-IT" dirty="0" smtClean="0"/>
              <a:t>56</a:t>
            </a:r>
            <a:r>
              <a:rPr lang="it-IT" sz="2600" dirty="0" smtClean="0"/>
              <a:t> alunni 	</a:t>
            </a:r>
            <a:r>
              <a:rPr lang="it-IT" sz="2600" b="1" dirty="0" smtClean="0"/>
              <a:t>		 </a:t>
            </a:r>
            <a:endParaRPr lang="it-IT" sz="2600" dirty="0" smtClean="0"/>
          </a:p>
          <a:p>
            <a:r>
              <a:rPr lang="it-IT" sz="2600" b="1" dirty="0" smtClean="0"/>
              <a:t>SC.  SECONDARIA DI I GRADO MIRADOLO =         </a:t>
            </a:r>
            <a:r>
              <a:rPr lang="it-IT" sz="2600" dirty="0" smtClean="0"/>
              <a:t>TOTALE 28 alunni</a:t>
            </a:r>
          </a:p>
          <a:p>
            <a:r>
              <a:rPr lang="it-IT" sz="2600" b="1" dirty="0" smtClean="0"/>
              <a:t>SC. SECONDARIA DI I GRADO VILLANTERIO =   </a:t>
            </a:r>
            <a:r>
              <a:rPr lang="it-IT" sz="2600" dirty="0" smtClean="0"/>
              <a:t>TOTALE 52 alunni</a:t>
            </a:r>
          </a:p>
          <a:p>
            <a:pPr>
              <a:buNone/>
            </a:pPr>
            <a:endParaRPr lang="it-IT" b="1" dirty="0"/>
          </a:p>
        </p:txBody>
      </p:sp>
      <p:pic>
        <p:nvPicPr>
          <p:cNvPr id="4" name="Immagine 3" descr="invalsi or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6"/>
            <a:ext cx="2581275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667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accent1"/>
                </a:solidFill>
              </a:rPr>
              <a:t>DURATA PROVE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it-IT" b="1" dirty="0" smtClean="0"/>
              <a:t>ITALIANO = 90’</a:t>
            </a:r>
            <a:endParaRPr lang="it-IT" dirty="0" smtClean="0"/>
          </a:p>
          <a:p>
            <a:r>
              <a:rPr lang="it-IT" b="1" dirty="0" smtClean="0"/>
              <a:t>MATEMATICA = 90’</a:t>
            </a:r>
            <a:endParaRPr lang="it-IT" dirty="0" smtClean="0"/>
          </a:p>
          <a:p>
            <a:r>
              <a:rPr lang="it-IT" b="1" dirty="0" smtClean="0"/>
              <a:t>LINGUA INGLESE = 2 parti: </a:t>
            </a:r>
          </a:p>
          <a:p>
            <a:r>
              <a:rPr lang="it-IT" b="1" dirty="0" smtClean="0"/>
              <a:t>40’ = 1° parte   (</a:t>
            </a:r>
            <a:r>
              <a:rPr lang="it-IT" b="1" dirty="0" err="1" smtClean="0"/>
              <a:t>reading</a:t>
            </a:r>
            <a:r>
              <a:rPr lang="it-IT" b="1" dirty="0" smtClean="0"/>
              <a:t>)         </a:t>
            </a:r>
          </a:p>
          <a:p>
            <a:pPr>
              <a:buNone/>
            </a:pPr>
            <a:r>
              <a:rPr lang="it-IT" b="1" dirty="0" smtClean="0"/>
              <a:t>   10’  INTERVALLO</a:t>
            </a:r>
            <a:endParaRPr lang="it-IT" dirty="0" smtClean="0"/>
          </a:p>
          <a:p>
            <a:r>
              <a:rPr lang="it-IT" b="1" dirty="0" smtClean="0"/>
              <a:t>40’ = 2° parte (listening)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4" name="Immagine 3" descr="invalsi cb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4653136"/>
            <a:ext cx="2733675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solidFill>
                  <a:schemeClr val="accent1"/>
                </a:solidFill>
              </a:rPr>
              <a:t>REGOLE </a:t>
            </a:r>
            <a:r>
              <a:rPr lang="it-IT" sz="2800" b="1" dirty="0" err="1" smtClean="0">
                <a:solidFill>
                  <a:schemeClr val="accent1"/>
                </a:solidFill>
              </a:rPr>
              <a:t>DI</a:t>
            </a:r>
            <a:r>
              <a:rPr lang="it-IT" sz="2800" b="1" dirty="0" smtClean="0">
                <a:solidFill>
                  <a:schemeClr val="accent1"/>
                </a:solidFill>
              </a:rPr>
              <a:t> SOMMINISTRAZIONE GENERALI (da INVALSI)</a:t>
            </a:r>
            <a:endParaRPr lang="it-IT" sz="28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68952" cy="4968552"/>
          </a:xfrm>
        </p:spPr>
        <p:txBody>
          <a:bodyPr/>
          <a:lstStyle/>
          <a:p>
            <a:r>
              <a:rPr lang="it-IT" dirty="0" smtClean="0"/>
              <a:t>TUTTE le prove COMPUTER BASED</a:t>
            </a:r>
          </a:p>
          <a:p>
            <a:r>
              <a:rPr lang="it-IT" dirty="0" smtClean="0"/>
              <a:t>Docenti somministratori/sorveglianti NON DELLA DISCIPLINA  </a:t>
            </a:r>
            <a:r>
              <a:rPr lang="it-IT" dirty="0" err="1" smtClean="0"/>
              <a:t>DI</a:t>
            </a:r>
            <a:r>
              <a:rPr lang="it-IT" dirty="0" smtClean="0"/>
              <a:t> SVOLGIMENTO</a:t>
            </a:r>
          </a:p>
          <a:p>
            <a:r>
              <a:rPr lang="it-IT" dirty="0" smtClean="0"/>
              <a:t>CONDIZIONI DI MASSIMA SERENITÀ di svolgimento per gli alunni (ambienti non disturbati/distanza fra i banchi di ca 60/80 cm, nessuna interferenza con fattori esterni di disturbo, concessione di tempi aggiuntivi (15 min.) per</a:t>
            </a:r>
          </a:p>
          <a:p>
            <a:pPr>
              <a:buNone/>
            </a:pPr>
            <a:r>
              <a:rPr lang="it-IT" dirty="0" smtClean="0"/>
              <a:t>    alunni DSA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2160" y="4221088"/>
            <a:ext cx="277180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IMMAGINI ESAMI A SCUOL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2493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1403648" y="0"/>
            <a:ext cx="6264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chemeClr val="accent1"/>
                </a:solidFill>
              </a:rPr>
              <a:t>VALUTAZIONE,PROVE INVALSI, ESAME DI STATO </a:t>
            </a:r>
          </a:p>
        </p:txBody>
      </p:sp>
    </p:spTree>
    <p:extLst>
      <p:ext uri="{BB962C8B-B14F-4D97-AF65-F5344CB8AC3E}">
        <p14:creationId xmlns:p14="http://schemas.microsoft.com/office/powerpoint/2010/main" xmlns="" val="21351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83671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accent1"/>
                </a:solidFill>
              </a:rPr>
              <a:t>ORGANIZZAZIONE IC VILLANTERIO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/>
          </a:bodyPr>
          <a:lstStyle/>
          <a:p>
            <a:pPr lvl="0"/>
            <a:r>
              <a:rPr lang="it-IT" b="1" dirty="0" smtClean="0"/>
              <a:t>ALLESTIMENTO PRESSO OGNI PLESSO  </a:t>
            </a:r>
            <a:r>
              <a:rPr lang="it-IT" dirty="0" smtClean="0"/>
              <a:t>di uno SPAZIO fisico differente dalle aule curricolari con posizionamento di 12/20 postazioni regolari</a:t>
            </a:r>
          </a:p>
          <a:p>
            <a:r>
              <a:rPr lang="it-IT" b="1" dirty="0" err="1" smtClean="0"/>
              <a:t>SC</a:t>
            </a:r>
            <a:r>
              <a:rPr lang="it-IT" b="1" dirty="0" smtClean="0"/>
              <a:t>. SECONDARIA DI I GRADO MIRADOLO = </a:t>
            </a:r>
            <a:r>
              <a:rPr lang="it-IT" dirty="0" smtClean="0"/>
              <a:t>AULA NON OCCUPATA  Presso Scuola Primaria </a:t>
            </a:r>
          </a:p>
          <a:p>
            <a:r>
              <a:rPr lang="it-IT" b="1" dirty="0" err="1" smtClean="0"/>
              <a:t>SC</a:t>
            </a:r>
            <a:r>
              <a:rPr lang="it-IT" b="1" dirty="0" smtClean="0"/>
              <a:t>. SECONDARIA </a:t>
            </a:r>
            <a:r>
              <a:rPr lang="it-IT" b="1" dirty="0" err="1" smtClean="0"/>
              <a:t>DI</a:t>
            </a:r>
            <a:r>
              <a:rPr lang="it-IT" b="1" dirty="0" smtClean="0"/>
              <a:t> I GRADO VILLANTERIO =       </a:t>
            </a:r>
            <a:r>
              <a:rPr lang="it-IT" dirty="0" smtClean="0"/>
              <a:t>AULA SEMINTERRATO</a:t>
            </a:r>
          </a:p>
          <a:p>
            <a:r>
              <a:rPr lang="it-IT" b="1" dirty="0" smtClean="0"/>
              <a:t>SC.SECONDARIA  DI I GRADO MAGHERNO =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    AULA ATTREZZATA CON POSTAZIONI PC</a:t>
            </a:r>
            <a:endParaRPr lang="it-IT" dirty="0"/>
          </a:p>
        </p:txBody>
      </p:sp>
      <p:pic>
        <p:nvPicPr>
          <p:cNvPr id="4" name="Immagine 3" descr="invalsi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301208"/>
            <a:ext cx="3705225" cy="123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1196752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1"/>
                </a:solidFill>
              </a:rPr>
              <a:t>PROPOSTA CALENDARIO - SEDE DI … - ESEMPIO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pic>
        <p:nvPicPr>
          <p:cNvPr id="4" name="Immagine 3" descr="FOTO INVALSI PRO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8964488" cy="6021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 smtClean="0">
                <a:highlight>
                  <a:srgbClr val="FFFF66"/>
                </a:highlight>
              </a:rPr>
              <a:t/>
            </a:r>
            <a:br>
              <a:rPr lang="it-IT" sz="4400" dirty="0" smtClean="0">
                <a:highlight>
                  <a:srgbClr val="FFFF66"/>
                </a:highlight>
              </a:rPr>
            </a:br>
            <a:r>
              <a:rPr lang="it-IT" sz="4400" dirty="0" smtClean="0">
                <a:highlight>
                  <a:srgbClr val="FFFF66"/>
                </a:highlight>
              </a:rPr>
              <a:t/>
            </a:r>
            <a:br>
              <a:rPr lang="it-IT" sz="4400" dirty="0" smtClean="0">
                <a:highlight>
                  <a:srgbClr val="FFFF66"/>
                </a:highlight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buNone/>
            </a:pPr>
            <a:r>
              <a:rPr lang="it-IT" sz="2400" b="1" dirty="0">
                <a:latin typeface="Perpetua" pitchFamily="18" charset="0"/>
              </a:rPr>
              <a:t>Ai fini della validità dell'anno </a:t>
            </a:r>
            <a:r>
              <a:rPr lang="it-IT" sz="2400" b="1" dirty="0" smtClean="0">
                <a:latin typeface="Perpetua" pitchFamily="18" charset="0"/>
              </a:rPr>
              <a:t>scolastico è </a:t>
            </a:r>
            <a:r>
              <a:rPr lang="it-IT" sz="2400" b="1" dirty="0">
                <a:latin typeface="Perpetua" pitchFamily="18" charset="0"/>
              </a:rPr>
              <a:t>richiesta la frequenza di almeno tre quarti </a:t>
            </a:r>
            <a:r>
              <a:rPr lang="it-IT" sz="2400" b="1" dirty="0" smtClean="0">
                <a:latin typeface="Perpetua" pitchFamily="18" charset="0"/>
              </a:rPr>
              <a:t>del monte ore annuale (OSSIA DEL 75% DELLE LEZIONI ANNUE).</a:t>
            </a:r>
          </a:p>
          <a:p>
            <a:pPr marL="0" lvl="0" indent="0" algn="just">
              <a:buNone/>
            </a:pPr>
            <a:r>
              <a:rPr lang="it-IT" sz="2400" b="1" spc="-40" dirty="0" smtClean="0">
                <a:latin typeface="Perpetua" pitchFamily="18" charset="0"/>
              </a:rPr>
              <a:t>Per </a:t>
            </a:r>
            <a:r>
              <a:rPr lang="it-IT" sz="2400" b="1" spc="-40" dirty="0">
                <a:latin typeface="Perpetua" pitchFamily="18" charset="0"/>
              </a:rPr>
              <a:t>casi eccezionali, le istituzioni scolastiche possono </a:t>
            </a:r>
            <a:r>
              <a:rPr lang="it-IT" sz="2400" b="1" spc="-40" dirty="0" smtClean="0">
                <a:latin typeface="Perpetua" pitchFamily="18" charset="0"/>
              </a:rPr>
              <a:t>autonomamente </a:t>
            </a:r>
            <a:r>
              <a:rPr lang="it-IT" sz="2400" b="1" spc="-40" dirty="0">
                <a:latin typeface="Perpetua" pitchFamily="18" charset="0"/>
              </a:rPr>
              <a:t>stabilire motivate deroghe al suddetto limite (D. </a:t>
            </a:r>
            <a:r>
              <a:rPr lang="it-IT" sz="2400" b="1" spc="-40" dirty="0" err="1">
                <a:latin typeface="Perpetua" pitchFamily="18" charset="0"/>
              </a:rPr>
              <a:t>Lgs</a:t>
            </a:r>
            <a:r>
              <a:rPr lang="it-IT" sz="2400" b="1" spc="-40" dirty="0">
                <a:latin typeface="Perpetua" pitchFamily="18" charset="0"/>
              </a:rPr>
              <a:t>. </a:t>
            </a:r>
            <a:r>
              <a:rPr lang="it-IT" sz="2400" b="1" spc="-40" dirty="0" smtClean="0">
                <a:latin typeface="Perpetua" pitchFamily="18" charset="0"/>
              </a:rPr>
              <a:t>59/2004 - art</a:t>
            </a:r>
            <a:r>
              <a:rPr lang="it-IT" sz="2400" b="1" spc="-40" dirty="0">
                <a:latin typeface="Perpetua" pitchFamily="18" charset="0"/>
              </a:rPr>
              <a:t>. 11, comma 1</a:t>
            </a:r>
            <a:r>
              <a:rPr lang="it-IT" sz="2400" b="1" spc="-40" dirty="0" smtClean="0">
                <a:latin typeface="Perpetua" pitchFamily="18" charset="0"/>
              </a:rPr>
              <a:t>). Le deroghe sono deliberate </a:t>
            </a:r>
            <a:r>
              <a:rPr lang="it-IT" sz="2400" b="1" spc="-40" dirty="0">
                <a:latin typeface="Perpetua" pitchFamily="18" charset="0"/>
              </a:rPr>
              <a:t>dal </a:t>
            </a:r>
            <a:r>
              <a:rPr lang="it-IT" sz="2400" b="1" spc="-40" dirty="0" smtClean="0">
                <a:latin typeface="Perpetua" pitchFamily="18" charset="0"/>
              </a:rPr>
              <a:t>Collegio </a:t>
            </a:r>
            <a:r>
              <a:rPr lang="it-IT" sz="2400" b="1" spc="-40" dirty="0">
                <a:latin typeface="Perpetua" pitchFamily="18" charset="0"/>
              </a:rPr>
              <a:t>dei </a:t>
            </a:r>
            <a:r>
              <a:rPr lang="it-IT" sz="2400" b="1" spc="-40" dirty="0" smtClean="0">
                <a:latin typeface="Perpetua" pitchFamily="18" charset="0"/>
              </a:rPr>
              <a:t>docenti, </a:t>
            </a:r>
            <a:r>
              <a:rPr lang="it-IT" sz="2400" b="1" spc="-40" dirty="0">
                <a:latin typeface="Perpetua" pitchFamily="18" charset="0"/>
              </a:rPr>
              <a:t>a </a:t>
            </a:r>
            <a:r>
              <a:rPr lang="it-IT" sz="2400" b="1" spc="-40" dirty="0" smtClean="0">
                <a:latin typeface="Perpetua" pitchFamily="18" charset="0"/>
              </a:rPr>
              <a:t>con-dizione </a:t>
            </a:r>
            <a:r>
              <a:rPr lang="it-IT" sz="2400" b="1" spc="-40" dirty="0">
                <a:latin typeface="Perpetua" pitchFamily="18" charset="0"/>
              </a:rPr>
              <a:t>che le assenze </a:t>
            </a:r>
            <a:r>
              <a:rPr lang="it-IT" sz="2400" b="1" spc="-40" dirty="0" smtClean="0">
                <a:latin typeface="Perpetua" pitchFamily="18" charset="0"/>
              </a:rPr>
              <a:t>non </a:t>
            </a:r>
            <a:r>
              <a:rPr lang="it-IT" sz="2400" b="1" spc="-40" dirty="0">
                <a:latin typeface="Perpetua" pitchFamily="18" charset="0"/>
              </a:rPr>
              <a:t>pregiudichino la possibilità di procedere alla valutazione stessa</a:t>
            </a:r>
            <a:r>
              <a:rPr lang="it-IT" sz="2400" b="1" spc="-40" dirty="0" smtClean="0">
                <a:latin typeface="Perpetua" pitchFamily="18" charset="0"/>
              </a:rPr>
              <a:t>. </a:t>
            </a:r>
            <a:r>
              <a:rPr lang="it-IT" sz="2400" b="1" dirty="0" smtClean="0">
                <a:latin typeface="Perpetua" pitchFamily="18" charset="0"/>
              </a:rPr>
              <a:t>L'impossibilità </a:t>
            </a:r>
            <a:r>
              <a:rPr lang="it-IT" sz="2400" b="1" dirty="0">
                <a:latin typeface="Perpetua" pitchFamily="18" charset="0"/>
              </a:rPr>
              <a:t>di accedere alla </a:t>
            </a:r>
            <a:r>
              <a:rPr lang="it-IT" sz="2400" b="1" dirty="0" smtClean="0">
                <a:latin typeface="Perpetua" pitchFamily="18" charset="0"/>
              </a:rPr>
              <a:t>valutazione com-porta </a:t>
            </a:r>
            <a:r>
              <a:rPr lang="it-IT" sz="2400" b="1" dirty="0">
                <a:latin typeface="Perpetua" pitchFamily="18" charset="0"/>
              </a:rPr>
              <a:t>la non ammissione alla classe successiva o all'esame </a:t>
            </a:r>
            <a:r>
              <a:rPr lang="it-IT" sz="2400" b="1" dirty="0" smtClean="0">
                <a:latin typeface="Perpetua" pitchFamily="18" charset="0"/>
              </a:rPr>
              <a:t>di stato di fine </a:t>
            </a:r>
            <a:r>
              <a:rPr lang="it-IT" sz="2400" b="1" dirty="0">
                <a:latin typeface="Perpetua" pitchFamily="18" charset="0"/>
              </a:rPr>
              <a:t>ciclo</a:t>
            </a:r>
            <a:r>
              <a:rPr lang="it-IT" sz="2400" b="1" dirty="0" smtClean="0">
                <a:latin typeface="Perpetua" pitchFamily="18" charset="0"/>
              </a:rPr>
              <a:t>. Sono </a:t>
            </a:r>
            <a:r>
              <a:rPr lang="it-IT" sz="2400" b="1" dirty="0">
                <a:latin typeface="Perpetua" pitchFamily="18" charset="0"/>
              </a:rPr>
              <a:t>computate come ore di </a:t>
            </a:r>
            <a:r>
              <a:rPr lang="it-IT" sz="2400" b="1" dirty="0" smtClean="0">
                <a:latin typeface="Perpetua" pitchFamily="18" charset="0"/>
              </a:rPr>
              <a:t>assenza</a:t>
            </a:r>
            <a:r>
              <a:rPr lang="it-IT" sz="2400" b="1" dirty="0">
                <a:latin typeface="Perpetua" pitchFamily="18" charset="0"/>
              </a:rPr>
              <a:t>: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TN (SC. SEC. Magherno/Villanterio)= 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247h = 262 spazi orari = ca 43 giorni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TP (SC.SEC.MIRADOLO) = </a:t>
            </a:r>
          </a:p>
          <a:p>
            <a:pPr lvl="0">
              <a:buNone/>
            </a:pPr>
            <a:r>
              <a:rPr lang="it-IT" sz="2400" b="1" dirty="0" smtClean="0">
                <a:latin typeface="Perpetua" pitchFamily="18" charset="0"/>
              </a:rPr>
              <a:t>297h = 324 spazi orari = ca 45 giorni</a:t>
            </a:r>
            <a:endParaRPr lang="it-IT" sz="2400" b="1" dirty="0">
              <a:latin typeface="Calibri" pitchFamily="34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51520" y="0"/>
            <a:ext cx="8568952" cy="119675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VALIDAZIONE ANNO SCOLASTIC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validazione 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81128"/>
            <a:ext cx="2565648" cy="206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74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768752"/>
          </a:xfrm>
        </p:spPr>
        <p:txBody>
          <a:bodyPr>
            <a:noAutofit/>
          </a:bodyPr>
          <a:lstStyle/>
          <a:p>
            <a:pPr marL="147240" marR="146520" lvl="0" indent="0" algn="just">
              <a:spcBef>
                <a:spcPts val="6"/>
              </a:spcBef>
              <a:buNone/>
            </a:pPr>
            <a:r>
              <a:rPr lang="x-none" sz="2000" b="1">
                <a:latin typeface="Perpetua" pitchFamily="18" charset="0"/>
              </a:rPr>
              <a:t>Elementi  da considerare per l’ammissione o la non ammissione alla classe successiva o all’esame di Stato :</a:t>
            </a:r>
          </a:p>
          <a:p>
            <a:pPr marL="66159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870200" algn="l"/>
              </a:tabLst>
            </a:pPr>
            <a:r>
              <a:rPr lang="x-none" sz="2000" b="1">
                <a:latin typeface="Perpetua" pitchFamily="18" charset="0"/>
              </a:rPr>
              <a:t>il progresso rispetto alla situazione di</a:t>
            </a:r>
            <a:r>
              <a:rPr lang="x-none" sz="2000" b="1" spc="-54">
                <a:latin typeface="Perpetua" pitchFamily="18" charset="0"/>
              </a:rPr>
              <a:t> </a:t>
            </a:r>
            <a:r>
              <a:rPr lang="x-none" sz="2000" b="1">
                <a:latin typeface="Perpetua" pitchFamily="18" charset="0"/>
              </a:rPr>
              <a:t>partenza;</a:t>
            </a:r>
          </a:p>
          <a:p>
            <a:pPr marL="68967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>
                <a:latin typeface="Perpetua" pitchFamily="18" charset="0"/>
              </a:rPr>
              <a:t>Il grado di conseguimento degli obiettivi del curricolo esplicito (profitto nelle</a:t>
            </a:r>
            <a:r>
              <a:rPr lang="x-none" sz="2000" b="1" spc="-96">
                <a:latin typeface="Perpetua" pitchFamily="18" charset="0"/>
              </a:rPr>
              <a:t> </a:t>
            </a:r>
            <a:r>
              <a:rPr lang="x-none" sz="2000" b="1">
                <a:latin typeface="Perpetua" pitchFamily="18" charset="0"/>
              </a:rPr>
              <a:t>discipline);</a:t>
            </a:r>
          </a:p>
          <a:p>
            <a:pPr marL="689670" marR="14364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861200" algn="l"/>
              </a:tabLst>
            </a:pPr>
            <a:r>
              <a:rPr lang="x-none" sz="2000" b="1">
                <a:latin typeface="Perpetua" pitchFamily="18" charset="0"/>
              </a:rPr>
              <a:t>Il grado di conseguimento del curricolo trasversale (metodo di studio e di lavoro, capacità di comunicazione, capacità</a:t>
            </a:r>
            <a:r>
              <a:rPr lang="x-none" sz="2000" b="1" spc="-11">
                <a:latin typeface="Perpetua" pitchFamily="18" charset="0"/>
              </a:rPr>
              <a:t> </a:t>
            </a:r>
            <a:r>
              <a:rPr lang="x-none" sz="2000" b="1">
                <a:latin typeface="Perpetua" pitchFamily="18" charset="0"/>
              </a:rPr>
              <a:t>logiche);</a:t>
            </a:r>
          </a:p>
          <a:p>
            <a:pPr marL="689670" lvl="0" indent="-285750">
              <a:spcBef>
                <a:spcPts val="26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>
                <a:latin typeface="Perpetua" pitchFamily="18" charset="0"/>
              </a:rPr>
              <a:t>Il  grado di conseguimento del curricolo implicito (frequenza e puntualità, interesse</a:t>
            </a:r>
            <a:r>
              <a:rPr lang="x-none" sz="2000" b="1" spc="-116">
                <a:latin typeface="Perpetua" pitchFamily="18" charset="0"/>
              </a:rPr>
              <a:t> </a:t>
            </a:r>
            <a:r>
              <a:rPr lang="it-IT" sz="2000" b="1" spc="-116" dirty="0" smtClean="0">
                <a:latin typeface="Perpetua" pitchFamily="18" charset="0"/>
              </a:rPr>
              <a:t>);</a:t>
            </a:r>
            <a:endParaRPr lang="x-none" sz="2000" b="1">
              <a:latin typeface="Perpetua" pitchFamily="18" charset="0"/>
            </a:endParaRPr>
          </a:p>
          <a:p>
            <a:pPr marL="689670" lvl="0" indent="-285750">
              <a:spcBef>
                <a:spcPts val="26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>
                <a:latin typeface="Perpetua" pitchFamily="18" charset="0"/>
              </a:rPr>
              <a:t>L' impegno nella partecipazione al dialogo educativo, </a:t>
            </a:r>
            <a:r>
              <a:rPr lang="it-IT" sz="2000" b="1" dirty="0" smtClean="0">
                <a:latin typeface="Perpetua" pitchFamily="18" charset="0"/>
              </a:rPr>
              <a:t> il </a:t>
            </a:r>
            <a:r>
              <a:rPr lang="x-none" sz="2000" b="1" smtClean="0">
                <a:latin typeface="Perpetua" pitchFamily="18" charset="0"/>
              </a:rPr>
              <a:t>rispetto </a:t>
            </a:r>
            <a:r>
              <a:rPr lang="x-none" sz="2000" b="1">
                <a:latin typeface="Perpetua" pitchFamily="18" charset="0"/>
              </a:rPr>
              <a:t>dei doveri scolastici, </a:t>
            </a:r>
            <a:r>
              <a:rPr lang="it-IT" sz="2000" b="1" dirty="0" smtClean="0">
                <a:latin typeface="Perpetua" pitchFamily="18" charset="0"/>
              </a:rPr>
              <a:t> la </a:t>
            </a:r>
            <a:r>
              <a:rPr lang="x-none" sz="2000" b="1" smtClean="0">
                <a:latin typeface="Perpetua" pitchFamily="18" charset="0"/>
              </a:rPr>
              <a:t>collaborazione </a:t>
            </a:r>
            <a:r>
              <a:rPr lang="x-none" sz="2000" b="1">
                <a:latin typeface="Perpetua" pitchFamily="18" charset="0"/>
              </a:rPr>
              <a:t>con i compagni e i docenti, </a:t>
            </a:r>
            <a:r>
              <a:rPr lang="it-IT" sz="2000" b="1" dirty="0" smtClean="0">
                <a:latin typeface="Perpetua" pitchFamily="18" charset="0"/>
              </a:rPr>
              <a:t>il </a:t>
            </a:r>
            <a:r>
              <a:rPr lang="x-none" sz="2000" b="1" smtClean="0">
                <a:latin typeface="Perpetua" pitchFamily="18" charset="0"/>
              </a:rPr>
              <a:t>rispetto </a:t>
            </a:r>
            <a:r>
              <a:rPr lang="x-none" sz="2000" b="1">
                <a:latin typeface="Perpetua" pitchFamily="18" charset="0"/>
              </a:rPr>
              <a:t>delle persone, dell’ambiente scolastico, del Regolamento </a:t>
            </a:r>
            <a:r>
              <a:rPr lang="x-none" sz="2000" b="1" smtClean="0">
                <a:latin typeface="Perpetua" pitchFamily="18" charset="0"/>
              </a:rPr>
              <a:t>d’Istituto;</a:t>
            </a:r>
            <a:endParaRPr lang="x-none" sz="2000" b="1">
              <a:latin typeface="Perpetua" pitchFamily="18" charset="0"/>
            </a:endParaRP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>
                <a:latin typeface="Perpetua" pitchFamily="18" charset="0"/>
              </a:rPr>
              <a:t>I risultati conseguiti nelle attività di recupero </a:t>
            </a:r>
            <a:r>
              <a:rPr lang="it-IT" sz="2000" b="1" dirty="0" smtClean="0">
                <a:latin typeface="Perpetua" pitchFamily="18" charset="0"/>
              </a:rPr>
              <a:t>o</a:t>
            </a:r>
            <a:r>
              <a:rPr lang="x-none" sz="2000" b="1" smtClean="0">
                <a:latin typeface="Perpetua" pitchFamily="18" charset="0"/>
              </a:rPr>
              <a:t>rganizzate </a:t>
            </a:r>
            <a:r>
              <a:rPr lang="x-none" sz="2000" b="1">
                <a:latin typeface="Perpetua" pitchFamily="18" charset="0"/>
              </a:rPr>
              <a:t>dalla</a:t>
            </a:r>
            <a:r>
              <a:rPr lang="x-none" sz="2000" b="1" spc="-79">
                <a:latin typeface="Perpetua" pitchFamily="18" charset="0"/>
              </a:rPr>
              <a:t> </a:t>
            </a:r>
            <a:r>
              <a:rPr lang="x-none" sz="2000" b="1">
                <a:latin typeface="Perpetua" pitchFamily="18" charset="0"/>
              </a:rPr>
              <a:t>Scuola;</a:t>
            </a: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 smtClean="0">
                <a:latin typeface="Perpetua" pitchFamily="18" charset="0"/>
              </a:rPr>
              <a:t>Il curriculum scolastico (per l’ammissione</a:t>
            </a:r>
            <a:r>
              <a:rPr lang="it-IT" sz="2000" b="1" dirty="0" smtClean="0">
                <a:latin typeface="Perpetua" pitchFamily="18" charset="0"/>
              </a:rPr>
              <a:t> </a:t>
            </a:r>
            <a:r>
              <a:rPr lang="x-none" sz="2000" b="1" smtClean="0">
                <a:latin typeface="Perpetua" pitchFamily="18" charset="0"/>
              </a:rPr>
              <a:t>all’esame di</a:t>
            </a:r>
            <a:r>
              <a:rPr lang="x-none" sz="2000" b="1" spc="-54" smtClean="0">
                <a:latin typeface="Perpetua" pitchFamily="18" charset="0"/>
              </a:rPr>
              <a:t> </a:t>
            </a:r>
            <a:r>
              <a:rPr lang="x-none" sz="2000" b="1" smtClean="0">
                <a:latin typeface="Perpetua" pitchFamily="18" charset="0"/>
              </a:rPr>
              <a:t>Stato);</a:t>
            </a:r>
          </a:p>
          <a:p>
            <a:pPr marL="661950" lvl="0" indent="-285750">
              <a:spcBef>
                <a:spcPts val="14"/>
              </a:spcBef>
              <a:buFont typeface="Wingdings" panose="05000000000000000000" pitchFamily="2" charset="2"/>
              <a:buChar char="v"/>
              <a:tabLst>
                <a:tab pos="1787759" algn="l"/>
              </a:tabLst>
            </a:pPr>
            <a:r>
              <a:rPr lang="x-none" sz="2000" b="1" smtClean="0">
                <a:latin typeface="Perpetua" pitchFamily="18" charset="0"/>
              </a:rPr>
              <a:t>la </a:t>
            </a:r>
            <a:r>
              <a:rPr lang="x-none" sz="2000" b="1">
                <a:latin typeface="Perpetua" pitchFamily="18" charset="0"/>
              </a:rPr>
              <a:t>possibilità dell’alunno di completare </a:t>
            </a:r>
            <a:r>
              <a:rPr lang="x-none" sz="2000" b="1" smtClean="0">
                <a:latin typeface="Perpetua" pitchFamily="18" charset="0"/>
              </a:rPr>
              <a:t>il raggiun</a:t>
            </a:r>
            <a:r>
              <a:rPr lang="it-IT" sz="2000" b="1" dirty="0" smtClean="0">
                <a:latin typeface="Perpetua" pitchFamily="18" charset="0"/>
              </a:rPr>
              <a:t>-</a:t>
            </a:r>
          </a:p>
          <a:p>
            <a:pPr marL="661950" lvl="0" indent="-285750">
              <a:spcBef>
                <a:spcPts val="14"/>
              </a:spcBef>
              <a:buNone/>
              <a:tabLst>
                <a:tab pos="1787759" algn="l"/>
              </a:tabLst>
            </a:pPr>
            <a:r>
              <a:rPr lang="it-IT" sz="2000" b="1" dirty="0" smtClean="0">
                <a:latin typeface="Perpetua" pitchFamily="18" charset="0"/>
              </a:rPr>
              <a:t>     </a:t>
            </a:r>
            <a:r>
              <a:rPr lang="x-none" sz="2000" b="1" smtClean="0">
                <a:latin typeface="Perpetua" pitchFamily="18" charset="0"/>
              </a:rPr>
              <a:t>gimento </a:t>
            </a:r>
            <a:r>
              <a:rPr lang="x-none" sz="2000" b="1">
                <a:latin typeface="Perpetua" pitchFamily="18" charset="0"/>
              </a:rPr>
              <a:t>degli obiettivi formativi e di </a:t>
            </a:r>
            <a:r>
              <a:rPr lang="x-none" sz="2000" b="1" smtClean="0">
                <a:latin typeface="Perpetua" pitchFamily="18" charset="0"/>
              </a:rPr>
              <a:t>contenuto </a:t>
            </a:r>
            <a:endParaRPr lang="it-IT" sz="2000" b="1" dirty="0" smtClean="0">
              <a:latin typeface="Perpetua" pitchFamily="18" charset="0"/>
            </a:endParaRPr>
          </a:p>
          <a:p>
            <a:pPr marL="661950" lvl="0" indent="-285750">
              <a:spcBef>
                <a:spcPts val="14"/>
              </a:spcBef>
              <a:buNone/>
              <a:tabLst>
                <a:tab pos="1787759" algn="l"/>
              </a:tabLst>
            </a:pPr>
            <a:r>
              <a:rPr lang="it-IT" sz="2000" b="1" dirty="0" smtClean="0">
                <a:latin typeface="Perpetua" pitchFamily="18" charset="0"/>
              </a:rPr>
              <a:t>     </a:t>
            </a:r>
            <a:r>
              <a:rPr lang="x-none" sz="2000" b="1" smtClean="0">
                <a:latin typeface="Perpetua" pitchFamily="18" charset="0"/>
              </a:rPr>
              <a:t>propri </a:t>
            </a:r>
            <a:r>
              <a:rPr lang="x-none" sz="2000" b="1">
                <a:latin typeface="Perpetua" pitchFamily="18" charset="0"/>
              </a:rPr>
              <a:t>delle discipline dell’anno in corso </a:t>
            </a:r>
            <a:endParaRPr lang="it-IT" sz="2000" b="1" dirty="0" smtClean="0">
              <a:latin typeface="Perpetua" pitchFamily="18" charset="0"/>
            </a:endParaRPr>
          </a:p>
          <a:p>
            <a:pPr marL="661950" lvl="0" indent="-285750">
              <a:spcBef>
                <a:spcPts val="14"/>
              </a:spcBef>
              <a:buNone/>
              <a:tabLst>
                <a:tab pos="1787759" algn="l"/>
              </a:tabLst>
            </a:pPr>
            <a:r>
              <a:rPr lang="it-IT" sz="2000" b="1" dirty="0" smtClean="0">
                <a:latin typeface="Perpetua" pitchFamily="18" charset="0"/>
              </a:rPr>
              <a:t>     </a:t>
            </a:r>
            <a:r>
              <a:rPr lang="x-none" sz="2000" b="1" smtClean="0">
                <a:latin typeface="Perpetua" pitchFamily="18" charset="0"/>
              </a:rPr>
              <a:t>nell’anno </a:t>
            </a:r>
            <a:r>
              <a:rPr lang="x-none" sz="2000" b="1">
                <a:latin typeface="Perpetua" pitchFamily="18" charset="0"/>
              </a:rPr>
              <a:t>scolastico</a:t>
            </a:r>
            <a:r>
              <a:rPr lang="x-none" sz="2000" b="1" spc="-99">
                <a:latin typeface="Perpetua" pitchFamily="18" charset="0"/>
              </a:rPr>
              <a:t> </a:t>
            </a:r>
            <a:r>
              <a:rPr lang="x-none" sz="2000" b="1" smtClean="0">
                <a:latin typeface="Perpetua" pitchFamily="18" charset="0"/>
              </a:rPr>
              <a:t>successivo</a:t>
            </a:r>
            <a:r>
              <a:rPr lang="it-IT" sz="2000" b="1" dirty="0" smtClean="0">
                <a:latin typeface="Perpetua" pitchFamily="18" charset="0"/>
              </a:rPr>
              <a:t>.</a:t>
            </a:r>
            <a:endParaRPr lang="x-none" sz="2000" b="1">
              <a:latin typeface="Perpetua" pitchFamily="18" charset="0"/>
            </a:endParaRPr>
          </a:p>
          <a:p>
            <a:pPr marL="228600" lvl="0" indent="0" algn="just">
              <a:buNone/>
            </a:pPr>
            <a:endParaRPr lang="x-none" sz="2000" b="1">
              <a:latin typeface="Calibri" pitchFamily="34"/>
            </a:endParaRPr>
          </a:p>
          <a:p>
            <a:endParaRPr lang="it-IT" sz="16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txBody>
          <a:bodyPr bIns="91440" anchor="b" anchorCtr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AMMISSIONE ALLA CLASSE SUCCESSIVA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 ALL’ESAME DI STATO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ammiss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9350" y="5301208"/>
            <a:ext cx="2914650" cy="135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6408712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x-none" sz="2800" b="1" u="sng" smtClean="0">
                <a:latin typeface="Perpetua" pitchFamily="18" charset="0"/>
              </a:rPr>
              <a:t>N</a:t>
            </a:r>
            <a:r>
              <a:rPr lang="it-IT" sz="2800" b="1" u="sng" dirty="0" smtClean="0">
                <a:latin typeface="Perpetua" pitchFamily="18" charset="0"/>
              </a:rPr>
              <a:t>ON</a:t>
            </a:r>
            <a:r>
              <a:rPr lang="x-none" sz="2800" b="1" smtClean="0">
                <a:latin typeface="Perpetua" pitchFamily="18" charset="0"/>
              </a:rPr>
              <a:t> </a:t>
            </a:r>
            <a:r>
              <a:rPr lang="x-none" sz="2800" b="1">
                <a:latin typeface="Perpetua" pitchFamily="18" charset="0"/>
              </a:rPr>
              <a:t>sono ammessi alla classe successiva e all’esame conclusivo del primo ciclo di istruzione</a:t>
            </a:r>
            <a:r>
              <a:rPr lang="x-none" sz="2800" b="1" smtClean="0">
                <a:latin typeface="Perpetua" pitchFamily="18" charset="0"/>
              </a:rPr>
              <a:t>: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/>
            <a:r>
              <a:rPr lang="x-none" sz="2800" b="1" smtClean="0">
                <a:latin typeface="Perpetua" pitchFamily="18" charset="0"/>
              </a:rPr>
              <a:t>gli </a:t>
            </a:r>
            <a:r>
              <a:rPr lang="x-none" sz="2800" b="1">
                <a:latin typeface="Perpetua" pitchFamily="18" charset="0"/>
              </a:rPr>
              <a:t>alunni e le alunne che siano incorsi nella sanzione di cui all’art 4, comma 6 del DPR 24 </a:t>
            </a:r>
            <a:r>
              <a:rPr lang="x-none" sz="2800" b="1" smtClean="0">
                <a:latin typeface="Perpetua" pitchFamily="18" charset="0"/>
              </a:rPr>
              <a:t>giugno</a:t>
            </a:r>
            <a:r>
              <a:rPr lang="it-IT" sz="2800" b="1" dirty="0" smtClean="0">
                <a:latin typeface="Perpetua" pitchFamily="18" charset="0"/>
              </a:rPr>
              <a:t> </a:t>
            </a:r>
            <a:r>
              <a:rPr lang="x-none" sz="2800" b="1" smtClean="0">
                <a:latin typeface="Perpetua" pitchFamily="18" charset="0"/>
              </a:rPr>
              <a:t>1998</a:t>
            </a:r>
            <a:r>
              <a:rPr lang="x-none" sz="2800" b="1">
                <a:latin typeface="Perpetua" pitchFamily="18" charset="0"/>
              </a:rPr>
              <a:t>, n.249</a:t>
            </a:r>
            <a:r>
              <a:rPr lang="x-none" sz="2800" b="1" smtClean="0">
                <a:latin typeface="Perpetua" pitchFamily="18" charset="0"/>
              </a:rPr>
              <a:t>;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/>
            <a:r>
              <a:rPr lang="x-none" sz="2800" b="1" smtClean="0">
                <a:latin typeface="Perpetua" pitchFamily="18" charset="0"/>
              </a:rPr>
              <a:t>gli </a:t>
            </a:r>
            <a:r>
              <a:rPr lang="x-none" sz="2800" b="1">
                <a:latin typeface="Perpetua" pitchFamily="18" charset="0"/>
              </a:rPr>
              <a:t>alunni e le alunne per i quali non è riconosciuta la validità dell’anno scolastico</a:t>
            </a:r>
            <a:r>
              <a:rPr lang="x-none" sz="2800" b="1" smtClean="0">
                <a:latin typeface="Perpetua" pitchFamily="18" charset="0"/>
              </a:rPr>
              <a:t>.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>
              <a:buNone/>
            </a:pPr>
            <a:r>
              <a:rPr lang="x-none" sz="2800" b="1" smtClean="0">
                <a:latin typeface="Perpetua" pitchFamily="18" charset="0"/>
              </a:rPr>
              <a:t>L'ammissione  alla classe successiva e all’esame conclusivo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>
              <a:buNone/>
            </a:pPr>
            <a:r>
              <a:rPr lang="x-none" sz="2800" b="1" smtClean="0">
                <a:latin typeface="Perpetua" pitchFamily="18" charset="0"/>
              </a:rPr>
              <a:t>del primo ciclo è possibile  anche in caso di parziale o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>
              <a:buNone/>
            </a:pPr>
            <a:r>
              <a:rPr lang="x-none" sz="2800" b="1" smtClean="0">
                <a:latin typeface="Perpetua" pitchFamily="18" charset="0"/>
              </a:rPr>
              <a:t>mancata acquisizione dei livelli 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>
              <a:buNone/>
            </a:pPr>
            <a:r>
              <a:rPr lang="x-none" sz="2800" b="1" smtClean="0">
                <a:latin typeface="Perpetua" pitchFamily="18" charset="0"/>
              </a:rPr>
              <a:t>di apprendimento in una o più </a:t>
            </a:r>
            <a:endParaRPr lang="it-IT" sz="2800" b="1" dirty="0" smtClean="0">
              <a:latin typeface="Perpetua" pitchFamily="18" charset="0"/>
            </a:endParaRPr>
          </a:p>
          <a:p>
            <a:pPr marL="457200" indent="-228600" algn="just">
              <a:buNone/>
            </a:pPr>
            <a:r>
              <a:rPr lang="x-none" sz="2800" b="1" smtClean="0">
                <a:latin typeface="Perpetua" pitchFamily="18" charset="0"/>
              </a:rPr>
              <a:t>discipline.</a:t>
            </a:r>
          </a:p>
          <a:p>
            <a:pPr marL="457200" lvl="0" indent="-228600" algn="just">
              <a:buNone/>
            </a:pPr>
            <a:endParaRPr lang="x-none" sz="2800" b="1">
              <a:latin typeface="Perpetua" pitchFamily="18" charset="0"/>
            </a:endParaRPr>
          </a:p>
          <a:p>
            <a:pPr marL="228600" lvl="0" indent="0" algn="just">
              <a:buNone/>
            </a:pPr>
            <a:endParaRPr lang="x-none" sz="1600" b="1">
              <a:latin typeface="Calibri" pitchFamily="34"/>
            </a:endParaRPr>
          </a:p>
          <a:p>
            <a:endParaRPr lang="it-IT" sz="16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AMMISSIONE ALLA CLASSE SUCCESSIVA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 ALL’ESAME DI STATO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ammissio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941168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9144000" cy="6408712"/>
          </a:xfrm>
        </p:spPr>
        <p:txBody>
          <a:bodyPr>
            <a:noAutofit/>
          </a:bodyPr>
          <a:lstStyle/>
          <a:p>
            <a:pPr marL="228600" lvl="0" indent="0" algn="just">
              <a:buNone/>
            </a:pPr>
            <a:endParaRPr lang="x-none" sz="1600" b="1">
              <a:latin typeface="Calibri" pitchFamily="34"/>
            </a:endParaRPr>
          </a:p>
          <a:p>
            <a:endParaRPr lang="it-IT" sz="16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908720"/>
          </a:xfrm>
          <a:prstGeom prst="rect">
            <a:avLst/>
          </a:prstGeom>
        </p:spPr>
        <p:txBody>
          <a:bodyPr bIns="91440" anchor="b" anchorCtr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AMMISSIONE ALLA CLASSE SUCCESSIVA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 ALL’ESAME DI STATO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79512" y="836712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x-none" sz="2400" b="1" smtClean="0">
                <a:latin typeface="Perpetua" pitchFamily="18" charset="0"/>
              </a:rPr>
              <a:t>Gli insegnanti discuteranno la </a:t>
            </a:r>
            <a:r>
              <a:rPr lang="x-none" sz="2400" b="1" u="sng" smtClean="0">
                <a:latin typeface="Perpetua" pitchFamily="18" charset="0"/>
              </a:rPr>
              <a:t>NON AMMISSIONE</a:t>
            </a:r>
            <a:r>
              <a:rPr lang="x-none" sz="2400" b="1" smtClean="0">
                <a:latin typeface="Perpetua" pitchFamily="18" charset="0"/>
              </a:rPr>
              <a:t>  degli alunni che presentino: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400" b="1" smtClean="0">
                <a:latin typeface="Perpetua" pitchFamily="18" charset="0"/>
              </a:rPr>
              <a:t>due insufficienze gravi (voto 4) o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400" b="1" smtClean="0">
                <a:latin typeface="Perpetua" pitchFamily="18" charset="0"/>
              </a:rPr>
              <a:t>una insufficienza grave (voto 4) e due insufficienze non gravi (voto 5) o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sz="2400" b="1" smtClean="0">
                <a:latin typeface="Perpetua" pitchFamily="18" charset="0"/>
              </a:rPr>
              <a:t>quattro insufficienze non gravi (voto 5)</a:t>
            </a:r>
          </a:p>
          <a:p>
            <a:pPr lvl="0" algn="just">
              <a:buNone/>
            </a:pPr>
            <a:r>
              <a:rPr lang="x-none" sz="2400" b="1" smtClean="0">
                <a:latin typeface="Perpetua" pitchFamily="18" charset="0"/>
              </a:rPr>
              <a:t>nei casi in cui concorrano le seguenti condizioni:</a:t>
            </a:r>
            <a:endParaRPr lang="it-IT" sz="2400" b="1" dirty="0" smtClean="0">
              <a:latin typeface="Perpetua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sz="2400" b="1" dirty="0" smtClean="0">
                <a:latin typeface="Perpetua" pitchFamily="18" charset="0"/>
              </a:rPr>
              <a:t> </a:t>
            </a:r>
            <a:r>
              <a:rPr lang="x-none" sz="2400" b="1" smtClean="0">
                <a:latin typeface="Perpetua" pitchFamily="18" charset="0"/>
              </a:rPr>
              <a:t>Il progresso nel processo di apprendimento nonostante gli interventi personalizzati e di recupero attuati e formalizzati in un PDP è stato nullo o scarso;</a:t>
            </a:r>
            <a:endParaRPr lang="it-IT" sz="2400" b="1" dirty="0" smtClean="0">
              <a:latin typeface="Perpetua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sz="2400" b="1" dirty="0" smtClean="0">
                <a:latin typeface="Perpetua" pitchFamily="18" charset="0"/>
              </a:rPr>
              <a:t> </a:t>
            </a:r>
            <a:r>
              <a:rPr lang="x-none" sz="2400" b="1" smtClean="0">
                <a:latin typeface="Perpetua" pitchFamily="18" charset="0"/>
              </a:rPr>
              <a:t>La partecipazione dello studente alle proposte didattico-forma</a:t>
            </a:r>
            <a:r>
              <a:rPr lang="it-IT" sz="2400" b="1" dirty="0" smtClean="0">
                <a:latin typeface="Perpetua" pitchFamily="18" charset="0"/>
              </a:rPr>
              <a:t>-</a:t>
            </a:r>
            <a:r>
              <a:rPr lang="x-none" sz="2400" b="1" smtClean="0">
                <a:latin typeface="Perpetua" pitchFamily="18" charset="0"/>
              </a:rPr>
              <a:t>tive personalizzat</a:t>
            </a:r>
            <a:r>
              <a:rPr lang="it-IT" sz="2400" b="1" dirty="0" smtClean="0">
                <a:latin typeface="Perpetua" pitchFamily="18" charset="0"/>
              </a:rPr>
              <a:t>e</a:t>
            </a:r>
            <a:r>
              <a:rPr lang="x-none" sz="2400" b="1" smtClean="0">
                <a:latin typeface="Perpetua" pitchFamily="18" charset="0"/>
              </a:rPr>
              <a:t> </a:t>
            </a:r>
            <a:r>
              <a:rPr lang="it-IT" sz="2400" b="1" dirty="0" smtClean="0">
                <a:latin typeface="Perpetua" pitchFamily="18" charset="0"/>
              </a:rPr>
              <a:t>è </a:t>
            </a:r>
            <a:r>
              <a:rPr lang="x-none" sz="2400" b="1" smtClean="0">
                <a:latin typeface="Perpetua" pitchFamily="18" charset="0"/>
              </a:rPr>
              <a:t>stata passiva;</a:t>
            </a:r>
            <a:endParaRPr lang="it-IT" sz="2400" b="1" dirty="0" smtClean="0">
              <a:latin typeface="Perpetua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it-IT" sz="2400" b="1" dirty="0" smtClean="0">
                <a:latin typeface="Perpetua" pitchFamily="18" charset="0"/>
              </a:rPr>
              <a:t> </a:t>
            </a:r>
            <a:r>
              <a:rPr lang="x-none" sz="2400" b="1" smtClean="0">
                <a:latin typeface="Perpetua" pitchFamily="18" charset="0"/>
              </a:rPr>
              <a:t>L’alunno ha acquisito un’autonomia di </a:t>
            </a:r>
            <a:endParaRPr lang="it-IT" sz="2400" b="1" dirty="0" smtClean="0">
              <a:latin typeface="Perpetua" pitchFamily="18" charset="0"/>
            </a:endParaRPr>
          </a:p>
          <a:p>
            <a:pPr lvl="0" algn="just"/>
            <a:r>
              <a:rPr lang="it-IT" sz="2400" b="1" dirty="0" smtClean="0">
                <a:latin typeface="Perpetua" pitchFamily="18" charset="0"/>
              </a:rPr>
              <a:t>   </a:t>
            </a:r>
            <a:r>
              <a:rPr lang="x-none" sz="2400" b="1" smtClean="0">
                <a:latin typeface="Perpetua" pitchFamily="18" charset="0"/>
              </a:rPr>
              <a:t>lavoro solo parziale</a:t>
            </a:r>
            <a:r>
              <a:rPr lang="it-IT" sz="2400" b="1" dirty="0" smtClean="0">
                <a:latin typeface="Perpetua" pitchFamily="18" charset="0"/>
              </a:rPr>
              <a:t>;</a:t>
            </a:r>
          </a:p>
          <a:p>
            <a:pPr lvl="0" algn="just">
              <a:buFont typeface="Arial" pitchFamily="34" charset="0"/>
              <a:buChar char="•"/>
            </a:pPr>
            <a:r>
              <a:rPr lang="it-IT" sz="2400" b="1" dirty="0" smtClean="0">
                <a:latin typeface="Perpetua" pitchFamily="18" charset="0"/>
              </a:rPr>
              <a:t> </a:t>
            </a:r>
            <a:r>
              <a:rPr lang="x-none" sz="2400" b="1" smtClean="0">
                <a:latin typeface="Perpetua" pitchFamily="18" charset="0"/>
              </a:rPr>
              <a:t>Lo studente non ha raggiunto un  livello </a:t>
            </a:r>
            <a:endParaRPr lang="it-IT" sz="2400" b="1" dirty="0" smtClean="0">
              <a:latin typeface="Perpetua" pitchFamily="18" charset="0"/>
            </a:endParaRPr>
          </a:p>
          <a:p>
            <a:pPr lvl="0" algn="just"/>
            <a:r>
              <a:rPr lang="it-IT" sz="2400" b="1" dirty="0" smtClean="0">
                <a:latin typeface="Perpetua" pitchFamily="18" charset="0"/>
              </a:rPr>
              <a:t>  </a:t>
            </a:r>
            <a:r>
              <a:rPr lang="x-none" sz="2400" b="1" smtClean="0">
                <a:latin typeface="Perpetua" pitchFamily="18" charset="0"/>
              </a:rPr>
              <a:t>di maturazione personale adeguato.</a:t>
            </a:r>
            <a:endParaRPr lang="x-none" sz="2400" b="1">
              <a:latin typeface="Perpetua" pitchFamily="18" charset="0"/>
            </a:endParaRPr>
          </a:p>
        </p:txBody>
      </p:sp>
      <p:pic>
        <p:nvPicPr>
          <p:cNvPr id="6" name="Immagine 5" descr="ammes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941168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892480" cy="5328592"/>
          </a:xfrm>
        </p:spPr>
        <p:txBody>
          <a:bodyPr>
            <a:normAutofit lnSpcReduction="10000"/>
          </a:bodyPr>
          <a:lstStyle/>
          <a:p>
            <a:pPr marL="64008" lvl="0" indent="0">
              <a:buNone/>
            </a:pPr>
            <a:r>
              <a:rPr lang="it-IT" sz="2800" dirty="0" smtClean="0"/>
              <a:t>“</a:t>
            </a:r>
            <a:r>
              <a:rPr lang="it-IT" sz="2800" b="1" dirty="0" smtClean="0"/>
              <a:t>Il </a:t>
            </a:r>
            <a:r>
              <a:rPr lang="it-IT" sz="2800" b="1" dirty="0"/>
              <a:t>voto di ammissione all'esame conclusivo del  primo  ciclo  </a:t>
            </a:r>
            <a:r>
              <a:rPr lang="it-IT" sz="2800" b="1" dirty="0" smtClean="0"/>
              <a:t>è </a:t>
            </a:r>
            <a:r>
              <a:rPr lang="it-IT" sz="2800" b="1" dirty="0"/>
              <a:t>espresso dal </a:t>
            </a:r>
            <a:r>
              <a:rPr lang="it-IT" sz="2800" b="1" dirty="0" smtClean="0"/>
              <a:t>Consiglio </a:t>
            </a:r>
            <a:r>
              <a:rPr lang="it-IT" sz="2800" b="1" dirty="0"/>
              <a:t>di classe in decimi, considerando il  percorso scolastico compiuto dall'alunna o </a:t>
            </a:r>
            <a:r>
              <a:rPr lang="it-IT" sz="2800" b="1" dirty="0" smtClean="0"/>
              <a:t>dall'alunno </a:t>
            </a:r>
            <a:r>
              <a:rPr lang="it-IT" sz="2800" b="1" dirty="0"/>
              <a:t>(art.6 D. </a:t>
            </a:r>
            <a:r>
              <a:rPr lang="it-IT" sz="2800" b="1" dirty="0" err="1"/>
              <a:t>Lgs</a:t>
            </a:r>
            <a:r>
              <a:rPr lang="it-IT" sz="2800" b="1" dirty="0"/>
              <a:t>. 62/2017</a:t>
            </a:r>
            <a:r>
              <a:rPr lang="it-IT" sz="2800" b="1" dirty="0" smtClean="0"/>
              <a:t>)”.</a:t>
            </a:r>
            <a:endParaRPr lang="it-IT" sz="2800" b="1" dirty="0"/>
          </a:p>
          <a:p>
            <a:pPr marL="0" algn="just">
              <a:buNone/>
            </a:pPr>
            <a:r>
              <a:rPr lang="it-IT" sz="2800" b="1" dirty="0" smtClean="0"/>
              <a:t>Per l’a.s. 2019-2020 il Consiglio di classe attribuirà il voto di ammissione calcolando la media tra la media finale dei voti al termine delle classi prima, seconda e terza. Il Consiglio potrà arrotondare tale voto per difetto (0,20 punti per ogni insufficienza degli anni precedenti - debito formativo) o per eccesso </a:t>
            </a:r>
          </a:p>
          <a:p>
            <a:pPr marL="0" algn="just">
              <a:buNone/>
            </a:pPr>
            <a:r>
              <a:rPr lang="it-IT" sz="2800" b="1" dirty="0" smtClean="0"/>
              <a:t>(max. 1 punto) sulla base del </a:t>
            </a:r>
          </a:p>
          <a:p>
            <a:pPr marL="0" algn="just">
              <a:buNone/>
            </a:pPr>
            <a:r>
              <a:rPr lang="it-IT" sz="2800" b="1" dirty="0" smtClean="0"/>
              <a:t>giudizio  finale redatto per l’alunno. </a:t>
            </a:r>
          </a:p>
          <a:p>
            <a:endParaRPr lang="it-IT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VOTO DI IDONEITÀ PER L’AMMISSIONE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ALL’ESAME DI STATO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 descr="miur esame st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725144"/>
            <a:ext cx="3147442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423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-IT" sz="2400" b="1" dirty="0"/>
              <a:t>Le prove d’esame </a:t>
            </a:r>
            <a:r>
              <a:rPr lang="it-IT" sz="2400" b="1" dirty="0" smtClean="0"/>
              <a:t>sono 4. La </a:t>
            </a:r>
            <a:r>
              <a:rPr lang="it-IT" sz="2400" b="1" dirty="0"/>
              <a:t>durata delle prove scritte è stabilita dalla commissione e  non può superare le 4 ore per ciascuna prova.</a:t>
            </a:r>
          </a:p>
          <a:p>
            <a:pPr lvl="0">
              <a:spcBef>
                <a:spcPts val="0"/>
              </a:spcBef>
              <a:buNone/>
            </a:pPr>
            <a:r>
              <a:rPr lang="it-IT" sz="2400" b="1" dirty="0" smtClean="0"/>
              <a:t>Il </a:t>
            </a:r>
            <a:r>
              <a:rPr lang="it-IT" sz="2400" b="1" dirty="0"/>
              <a:t>nuovo esame prevede tre prove scritte ed una orale:</a:t>
            </a:r>
          </a:p>
          <a:p>
            <a:pPr lvl="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2400" b="1" dirty="0" smtClean="0"/>
              <a:t>    ITALIANO: </a:t>
            </a:r>
            <a:r>
              <a:rPr lang="it-IT" sz="2400" b="1" dirty="0"/>
              <a:t>la prova è volta ad accertare la padronanza della lingua italiana;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2400" b="1" dirty="0" smtClean="0"/>
              <a:t>    MATEMATICA: </a:t>
            </a:r>
            <a:r>
              <a:rPr lang="it-IT" sz="2400" b="1" dirty="0"/>
              <a:t>la prova è volta ad accertare la padronanza delle competenze </a:t>
            </a:r>
            <a:r>
              <a:rPr lang="it-IT" sz="2400" b="1" dirty="0" smtClean="0"/>
              <a:t> logico-matematiche;</a:t>
            </a:r>
            <a:endParaRPr lang="it-IT" sz="2400" b="1" dirty="0"/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2400" b="1" dirty="0" smtClean="0"/>
              <a:t>    LINGUE: </a:t>
            </a:r>
            <a:r>
              <a:rPr lang="it-IT" sz="2400" b="1" dirty="0"/>
              <a:t>la prova  UNICA è  volta ad accertare la padronanza delle competenze </a:t>
            </a:r>
            <a:r>
              <a:rPr lang="it-IT" sz="2400" b="1" dirty="0" smtClean="0"/>
              <a:t> delle </a:t>
            </a:r>
            <a:r>
              <a:rPr lang="it-IT" sz="2400" b="1" dirty="0"/>
              <a:t>lingue studiate e si articola in due sezioni, una per ciascuna delle lingue </a:t>
            </a:r>
            <a:r>
              <a:rPr lang="it-IT" sz="2400" b="1" dirty="0" smtClean="0"/>
              <a:t>straniere </a:t>
            </a:r>
            <a:r>
              <a:rPr lang="it-IT" sz="2400" b="1" dirty="0"/>
              <a:t>studiate;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it-IT" sz="2400" b="1" dirty="0" smtClean="0"/>
              <a:t>    COLLOQUIO: </a:t>
            </a:r>
            <a:r>
              <a:rPr lang="it-IT" sz="2400" b="1" dirty="0"/>
              <a:t>è volto ad accertare le competenze </a:t>
            </a:r>
            <a:r>
              <a:rPr lang="it-IT" sz="2400" b="1" dirty="0" smtClean="0"/>
              <a:t>trasversali </a:t>
            </a:r>
            <a:r>
              <a:rPr lang="it-IT" sz="2400" b="1" dirty="0"/>
              <a:t>acquisite dagli </a:t>
            </a:r>
            <a:r>
              <a:rPr lang="it-IT" sz="2400" b="1" dirty="0" smtClean="0"/>
              <a:t> allievi </a:t>
            </a:r>
            <a:r>
              <a:rPr lang="it-IT" sz="2400" b="1" dirty="0"/>
              <a:t>al </a:t>
            </a:r>
            <a:r>
              <a:rPr lang="it-IT" sz="2400" b="1" dirty="0" smtClean="0"/>
              <a:t>termine    del </a:t>
            </a:r>
            <a:r>
              <a:rPr lang="it-IT" sz="2400" b="1" dirty="0"/>
              <a:t>primo ciclo di istruzione, con particolare attenzione </a:t>
            </a:r>
            <a:r>
              <a:rPr lang="it-IT" sz="2400" b="1" dirty="0" smtClean="0"/>
              <a:t>alla capacità </a:t>
            </a:r>
            <a:r>
              <a:rPr lang="it-IT" sz="2400" b="1" dirty="0"/>
              <a:t>di </a:t>
            </a:r>
            <a:endParaRPr lang="it-IT" sz="2400" b="1" dirty="0" smtClean="0"/>
          </a:p>
          <a:p>
            <a:pPr lvl="0">
              <a:spcBef>
                <a:spcPts val="0"/>
              </a:spcBef>
              <a:buNone/>
            </a:pPr>
            <a:r>
              <a:rPr lang="it-IT" sz="2400" b="1" dirty="0" smtClean="0"/>
              <a:t>    argomentazione</a:t>
            </a:r>
            <a:r>
              <a:rPr lang="it-IT" sz="2400" b="1" dirty="0"/>
              <a:t>, di risoluzione di problemi, di </a:t>
            </a:r>
            <a:endParaRPr lang="it-IT" sz="2400" b="1" dirty="0" smtClean="0"/>
          </a:p>
          <a:p>
            <a:pPr lvl="0">
              <a:spcBef>
                <a:spcPts val="0"/>
              </a:spcBef>
              <a:buNone/>
            </a:pPr>
            <a:r>
              <a:rPr lang="it-IT" sz="2400" b="1" dirty="0" smtClean="0"/>
              <a:t>    pensiero </a:t>
            </a:r>
            <a:r>
              <a:rPr lang="it-IT" sz="2400" b="1" dirty="0"/>
              <a:t>critico e </a:t>
            </a:r>
            <a:r>
              <a:rPr lang="it-IT" sz="2400" b="1" dirty="0" smtClean="0"/>
              <a:t>riflessivo</a:t>
            </a:r>
            <a:r>
              <a:rPr lang="it-IT" sz="2400" b="1" dirty="0"/>
              <a:t>, nonché il livello di </a:t>
            </a:r>
            <a:endParaRPr lang="it-IT" sz="2400" b="1" dirty="0" smtClean="0"/>
          </a:p>
          <a:p>
            <a:pPr lvl="0">
              <a:spcBef>
                <a:spcPts val="0"/>
              </a:spcBef>
              <a:buNone/>
            </a:pPr>
            <a:r>
              <a:rPr lang="it-IT" sz="2400" b="1" dirty="0" smtClean="0"/>
              <a:t>    padronanza </a:t>
            </a:r>
            <a:r>
              <a:rPr lang="it-IT" sz="2400" b="1" dirty="0"/>
              <a:t>delle competenze di cittadinanza.</a:t>
            </a:r>
          </a:p>
          <a:p>
            <a:pPr lvl="0"/>
            <a:endParaRPr lang="it-IT" sz="2400" b="1" dirty="0">
              <a:latin typeface="Calibri" pitchFamily="34"/>
            </a:endParaRPr>
          </a:p>
          <a:p>
            <a:endParaRPr lang="it-IT" sz="2400" b="1" dirty="0"/>
          </a:p>
        </p:txBody>
      </p:sp>
      <p:pic>
        <p:nvPicPr>
          <p:cNvPr id="4" name="Immagin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50" y="5076825"/>
            <a:ext cx="2571750" cy="1781175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ESAME DI STATO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6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8964488" cy="648072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it-IT" sz="2000" b="1" dirty="0"/>
              <a:t>La prova di italiano </a:t>
            </a:r>
            <a:r>
              <a:rPr lang="it-IT" sz="2000" b="1" dirty="0" smtClean="0"/>
              <a:t>è </a:t>
            </a:r>
            <a:r>
              <a:rPr lang="it-IT" sz="2000" b="1" dirty="0"/>
              <a:t>volta ad accertare la padronanza della lingua, la capacità di espressione personale, il corretto ed </a:t>
            </a:r>
            <a:r>
              <a:rPr lang="it-IT" sz="2000" b="1" dirty="0" smtClean="0"/>
              <a:t> appropriato </a:t>
            </a:r>
            <a:r>
              <a:rPr lang="it-IT" sz="2000" b="1" dirty="0"/>
              <a:t>uso della lingua e </a:t>
            </a:r>
            <a:r>
              <a:rPr lang="it-IT" sz="2000" b="1" dirty="0" smtClean="0"/>
              <a:t>un’espo-sizione </a:t>
            </a:r>
            <a:r>
              <a:rPr lang="it-IT" sz="2000" b="1" dirty="0"/>
              <a:t>coerente e organica </a:t>
            </a:r>
            <a:r>
              <a:rPr lang="it-IT" sz="2000" b="1" dirty="0" smtClean="0"/>
              <a:t>del </a:t>
            </a:r>
            <a:r>
              <a:rPr lang="it-IT" sz="2000" b="1" dirty="0"/>
              <a:t>pensiero da parte delle alunne e </a:t>
            </a:r>
            <a:r>
              <a:rPr lang="it-IT" sz="2000" b="1" dirty="0" smtClean="0"/>
              <a:t>degli alunni.</a:t>
            </a:r>
          </a:p>
          <a:p>
            <a:pPr lvl="0" algn="just">
              <a:spcBef>
                <a:spcPts val="0"/>
              </a:spcBef>
              <a:buNone/>
            </a:pPr>
            <a:r>
              <a:rPr lang="it-IT" sz="2000" b="1" dirty="0" smtClean="0"/>
              <a:t>La </a:t>
            </a:r>
            <a:r>
              <a:rPr lang="it-IT" sz="2000" b="1" dirty="0"/>
              <a:t>commissione predispone almeno </a:t>
            </a:r>
            <a:r>
              <a:rPr lang="it-IT" sz="2000" b="1" dirty="0" smtClean="0"/>
              <a:t>TRE TERNE DI TRACCE,  </a:t>
            </a:r>
            <a:r>
              <a:rPr lang="it-IT" sz="2000" b="1" dirty="0"/>
              <a:t>coerenti  con il profilo dello studente e i traguardi di </a:t>
            </a:r>
            <a:r>
              <a:rPr lang="it-IT" sz="2000" b="1" dirty="0" smtClean="0"/>
              <a:t>sviluppo </a:t>
            </a:r>
            <a:r>
              <a:rPr lang="it-IT" sz="2000" b="1" dirty="0"/>
              <a:t>delle competenze delle Indicazioni nazionali per il curricolo </a:t>
            </a:r>
            <a:r>
              <a:rPr lang="it-IT" sz="2000" b="1" dirty="0" smtClean="0"/>
              <a:t>del </a:t>
            </a:r>
            <a:r>
              <a:rPr lang="it-IT" sz="2000" b="1" dirty="0"/>
              <a:t>primo ciclo </a:t>
            </a:r>
            <a:r>
              <a:rPr lang="it-IT" sz="2000" b="1" dirty="0" smtClean="0"/>
              <a:t> di </a:t>
            </a:r>
            <a:r>
              <a:rPr lang="it-IT" sz="2000" b="1" dirty="0"/>
              <a:t>istruzione.</a:t>
            </a:r>
          </a:p>
          <a:p>
            <a:pPr lvl="0">
              <a:spcBef>
                <a:spcPts val="0"/>
              </a:spcBef>
              <a:buNone/>
            </a:pPr>
            <a:endParaRPr lang="it-IT" sz="2000" b="1" dirty="0"/>
          </a:p>
          <a:p>
            <a:pPr lvl="0">
              <a:spcBef>
                <a:spcPts val="0"/>
              </a:spcBef>
              <a:buNone/>
            </a:pPr>
            <a:r>
              <a:rPr lang="it-IT" sz="2000" b="1" dirty="0"/>
              <a:t>Le tracce  fanno riferimento alle  seguenti tipologie testuali:</a:t>
            </a:r>
          </a:p>
          <a:p>
            <a:pPr lvl="0">
              <a:buNone/>
            </a:pPr>
            <a:r>
              <a:rPr lang="it-IT" sz="2000" b="1" dirty="0" smtClean="0"/>
              <a:t>a</a:t>
            </a:r>
            <a:r>
              <a:rPr lang="it-IT" sz="2000" b="1" dirty="0"/>
              <a:t>) </a:t>
            </a:r>
            <a:r>
              <a:rPr lang="it-IT" sz="2000" b="1" dirty="0" smtClean="0"/>
              <a:t>TESTO NARRATIVO O DESCRITTIVO coerente </a:t>
            </a:r>
            <a:r>
              <a:rPr lang="it-IT" sz="2000" b="1" dirty="0"/>
              <a:t>con la situazione, l’argomento, lo scopo e il destinatario indicati nella traccia;</a:t>
            </a:r>
          </a:p>
          <a:p>
            <a:pPr lvl="0">
              <a:buNone/>
            </a:pPr>
            <a:r>
              <a:rPr lang="it-IT" sz="2000" b="1" dirty="0"/>
              <a:t>b) </a:t>
            </a:r>
            <a:r>
              <a:rPr lang="it-IT" sz="2000" b="1" dirty="0" smtClean="0"/>
              <a:t>TESTO ARGOMENTATIVO, </a:t>
            </a:r>
            <a:r>
              <a:rPr lang="it-IT" sz="2000" b="1" dirty="0"/>
              <a:t>che consenta l’esposizione di riflessioni personali, </a:t>
            </a:r>
            <a:r>
              <a:rPr lang="it-IT" sz="2000" b="1" dirty="0" smtClean="0"/>
              <a:t>(con indicazioni  per lo svolgimento);</a:t>
            </a:r>
            <a:endParaRPr lang="it-IT" sz="2000" b="1" dirty="0"/>
          </a:p>
          <a:p>
            <a:pPr lvl="0">
              <a:buNone/>
            </a:pPr>
            <a:r>
              <a:rPr lang="it-IT" sz="2000" b="1" dirty="0"/>
              <a:t>c) </a:t>
            </a:r>
            <a:r>
              <a:rPr lang="it-IT" sz="2000" b="1" dirty="0" smtClean="0"/>
              <a:t>COMPRENSIONE E SINTESI DI UN TESTO LETTERARIO, </a:t>
            </a:r>
          </a:p>
          <a:p>
            <a:pPr lvl="0">
              <a:buNone/>
            </a:pPr>
            <a:r>
              <a:rPr lang="it-IT" sz="2000" b="1" dirty="0" smtClean="0"/>
              <a:t>     divulgativo</a:t>
            </a:r>
            <a:r>
              <a:rPr lang="it-IT" sz="2000" b="1" dirty="0"/>
              <a:t>, scientifico anche attraverso richieste di </a:t>
            </a:r>
            <a:endParaRPr lang="it-IT" sz="2000" b="1" dirty="0" smtClean="0"/>
          </a:p>
          <a:p>
            <a:pPr lvl="0">
              <a:buNone/>
            </a:pPr>
            <a:r>
              <a:rPr lang="it-IT" sz="2000" b="1" dirty="0" smtClean="0"/>
              <a:t>     riformulazione</a:t>
            </a:r>
            <a:r>
              <a:rPr lang="it-IT" sz="2000" b="1" dirty="0"/>
              <a:t>.</a:t>
            </a:r>
          </a:p>
          <a:p>
            <a:pPr lvl="0">
              <a:buNone/>
            </a:pPr>
            <a:r>
              <a:rPr lang="it-IT" sz="2000" b="1" dirty="0" smtClean="0"/>
              <a:t>LA PROVA PUÒ ESSERE STRUTTURATA IN PIÙ PARTI RIFERI-</a:t>
            </a:r>
          </a:p>
          <a:p>
            <a:pPr lvl="0">
              <a:buNone/>
            </a:pPr>
            <a:r>
              <a:rPr lang="it-IT" sz="2000" b="1" dirty="0" smtClean="0"/>
              <a:t>BILI ALLE DIVERSE TIPOLOGIE SUCCITATE.</a:t>
            </a:r>
          </a:p>
          <a:p>
            <a:pPr lvl="0">
              <a:buNone/>
            </a:pPr>
            <a:endParaRPr lang="it-IT" sz="1400" b="1" dirty="0">
              <a:latin typeface="Calibri" pitchFamily="34"/>
            </a:endParaRPr>
          </a:p>
          <a:p>
            <a:endParaRPr lang="it-IT" sz="1400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</p:spPr>
        <p:txBody>
          <a:bodyPr bIns="9144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ITALIANO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magine 5" descr="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4293096"/>
            <a:ext cx="1914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3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sz="3200" b="1" dirty="0"/>
              <a:t>La prova sarà strutturata con problemi articolati su una o più richieste e quesiti a risposta aperta. Potranno rientrare nelle tracce anche metodi di analisi, organizzazione e rappresentazione dei </a:t>
            </a:r>
            <a:r>
              <a:rPr lang="it-IT" sz="3200" b="1" dirty="0" smtClean="0"/>
              <a:t>dati </a:t>
            </a:r>
            <a:r>
              <a:rPr lang="it-IT" sz="3200" b="1" dirty="0"/>
              <a:t>caratteristici del pensiero computazionale</a:t>
            </a:r>
            <a:r>
              <a:rPr lang="it-IT" sz="3200" dirty="0"/>
              <a:t>.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MATEMATICA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magine 5" descr="matema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725144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0817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498178"/>
          </a:xfrm>
        </p:spPr>
        <p:txBody>
          <a:bodyPr>
            <a:noAutofit/>
          </a:bodyPr>
          <a:lstStyle/>
          <a:p>
            <a:pPr lvl="0" algn="ctr"/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ART. 1 D.L.VO 62</a:t>
            </a:r>
            <a:b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 PRINCIPI,  OGGETTO E FINALITÀ</a:t>
            </a:r>
            <a:b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 DELLA VALUTAZIONE E DELLA CERTIFICAZIONE 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9036496" cy="53732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dirty="0" smtClean="0"/>
              <a:t>La </a:t>
            </a:r>
            <a:r>
              <a:rPr lang="it-IT" sz="2800" dirty="0"/>
              <a:t>valutazione ha per oggetto il </a:t>
            </a:r>
            <a:r>
              <a:rPr lang="it-IT" sz="2800" b="1" dirty="0">
                <a:solidFill>
                  <a:schemeClr val="accent1"/>
                </a:solidFill>
              </a:rPr>
              <a:t>processo formativo </a:t>
            </a:r>
            <a:r>
              <a:rPr lang="it-IT" sz="2800" dirty="0"/>
              <a:t>e i </a:t>
            </a:r>
            <a:r>
              <a:rPr lang="it-IT" sz="2800" b="1" dirty="0" smtClean="0">
                <a:solidFill>
                  <a:schemeClr val="accent1"/>
                </a:solidFill>
              </a:rPr>
              <a:t>risultati </a:t>
            </a:r>
            <a:r>
              <a:rPr lang="it-IT" sz="2800" b="1" dirty="0">
                <a:solidFill>
                  <a:schemeClr val="accent1"/>
                </a:solidFill>
              </a:rPr>
              <a:t>di apprendimento </a:t>
            </a:r>
            <a:r>
              <a:rPr lang="it-IT" sz="2800" dirty="0"/>
              <a:t>delle alunne e degli alunni, delle </a:t>
            </a:r>
            <a:r>
              <a:rPr lang="it-IT" sz="2800" dirty="0" smtClean="0"/>
              <a:t>studentesse </a:t>
            </a:r>
            <a:r>
              <a:rPr lang="it-IT" sz="2800" dirty="0"/>
              <a:t>e degli studenti delle istituzioni scolastiche del </a:t>
            </a:r>
            <a:r>
              <a:rPr lang="it-IT" sz="2800" dirty="0" smtClean="0"/>
              <a:t>sistema </a:t>
            </a:r>
            <a:r>
              <a:rPr lang="it-IT" sz="2800" dirty="0"/>
              <a:t>nazionale di istruzione e formazione, </a:t>
            </a:r>
            <a:r>
              <a:rPr lang="it-IT" sz="2800" u="sng" dirty="0" smtClean="0"/>
              <a:t>HA FINALITÀ FORMATIVA ED EDUCATIVA</a:t>
            </a:r>
            <a:r>
              <a:rPr lang="it-IT" sz="2800" dirty="0" smtClean="0"/>
              <a:t> E </a:t>
            </a:r>
            <a:r>
              <a:rPr lang="it-IT" sz="2800" u="sng" dirty="0" smtClean="0"/>
              <a:t>CONCORRE AL MIGLIORAMENTO DEGLI APPRENDIMENTI E AL SUCCESSO FORMATIVO</a:t>
            </a:r>
            <a:r>
              <a:rPr lang="it-IT" sz="2800" dirty="0" smtClean="0"/>
              <a:t> degli </a:t>
            </a:r>
            <a:r>
              <a:rPr lang="it-IT" sz="2800" dirty="0"/>
              <a:t>stessi, </a:t>
            </a:r>
            <a:r>
              <a:rPr lang="it-IT" sz="2800" u="sng" dirty="0" smtClean="0"/>
              <a:t>DOCUMENTA LO SVILUPPO DELL'IDENTITÀ PERSONALE </a:t>
            </a:r>
            <a:r>
              <a:rPr lang="it-IT" sz="2800" dirty="0" smtClean="0"/>
              <a:t>E </a:t>
            </a:r>
            <a:r>
              <a:rPr lang="it-IT" sz="2800" u="sng" dirty="0" smtClean="0"/>
              <a:t>PROMUOVE LA AUTOVALUTAZIONE</a:t>
            </a:r>
            <a:r>
              <a:rPr lang="it-IT" sz="2800" dirty="0" smtClean="0"/>
              <a:t> di </a:t>
            </a:r>
            <a:r>
              <a:rPr lang="it-IT" sz="2800" dirty="0"/>
              <a:t>ciascuno in relazione alle </a:t>
            </a:r>
            <a:r>
              <a:rPr lang="it-IT" sz="2800" dirty="0" smtClean="0"/>
              <a:t>acquisizioni </a:t>
            </a:r>
            <a:r>
              <a:rPr lang="it-IT" sz="2800" dirty="0"/>
              <a:t>di conoscenze, </a:t>
            </a:r>
            <a:endParaRPr lang="it-IT" sz="2800" dirty="0" smtClean="0"/>
          </a:p>
          <a:p>
            <a:pPr marL="0" indent="0">
              <a:buNone/>
            </a:pPr>
            <a:r>
              <a:rPr lang="it-IT" sz="2800" dirty="0" smtClean="0"/>
              <a:t>abilità </a:t>
            </a:r>
            <a:r>
              <a:rPr lang="it-IT" sz="2800" dirty="0"/>
              <a:t>e competenze.</a:t>
            </a:r>
          </a:p>
          <a:p>
            <a:endParaRPr lang="it-IT" sz="2400" dirty="0"/>
          </a:p>
        </p:txBody>
      </p:sp>
      <p:pic>
        <p:nvPicPr>
          <p:cNvPr id="4" name="Immagine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5013176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181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609329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it-IT" sz="3000" b="1" dirty="0"/>
              <a:t>Lo scritto di lingue straniere </a:t>
            </a:r>
            <a:r>
              <a:rPr lang="it-IT" sz="3000" b="1" dirty="0" smtClean="0"/>
              <a:t>fa riferimento a </a:t>
            </a:r>
            <a:r>
              <a:rPr lang="it-IT" sz="3000" b="1" dirty="0"/>
              <a:t>parametri europei. Gli studenti, infatti, dovranno dimostrare di aver raggiunto per </a:t>
            </a:r>
            <a:r>
              <a:rPr lang="it-IT" sz="3000" b="1" dirty="0" smtClean="0"/>
              <a:t>L'INGLESE </a:t>
            </a:r>
            <a:r>
              <a:rPr lang="it-IT" sz="3000" b="1" dirty="0"/>
              <a:t>il livello A2 del Quadro comune europeo di riferimento e </a:t>
            </a:r>
            <a:r>
              <a:rPr lang="it-IT" sz="3000" b="1" dirty="0" smtClean="0"/>
              <a:t>per il FRANCESE il livello A1 del QCER. Le </a:t>
            </a:r>
            <a:r>
              <a:rPr lang="it-IT" sz="3000" b="1" dirty="0"/>
              <a:t>nuove tipologie di tracce con cui gli studenti dovranno </a:t>
            </a:r>
            <a:r>
              <a:rPr lang="it-IT" sz="3000" b="1" dirty="0" smtClean="0"/>
              <a:t>confrontarsi sono:</a:t>
            </a:r>
          </a:p>
          <a:p>
            <a:pPr lvl="0">
              <a:buNone/>
            </a:pPr>
            <a:r>
              <a:rPr lang="it-IT" sz="3000" b="1" dirty="0" smtClean="0"/>
              <a:t>QUESTIONARIO a risposta chiusa o aperta</a:t>
            </a:r>
          </a:p>
          <a:p>
            <a:pPr lvl="0">
              <a:buNone/>
            </a:pPr>
            <a:r>
              <a:rPr lang="it-IT" sz="3000" b="1" dirty="0" smtClean="0"/>
              <a:t>COMPLETAMENTO di un testo</a:t>
            </a:r>
          </a:p>
          <a:p>
            <a:pPr lvl="0">
              <a:buNone/>
            </a:pPr>
            <a:r>
              <a:rPr lang="it-IT" sz="3000" b="1" dirty="0" smtClean="0"/>
              <a:t>RIORDINO, riscrittura o trasformazione di un testo</a:t>
            </a:r>
          </a:p>
          <a:p>
            <a:pPr lvl="0">
              <a:buNone/>
            </a:pPr>
            <a:r>
              <a:rPr lang="it-IT" sz="3000" b="1" dirty="0" smtClean="0"/>
              <a:t>ELABORAZIONE di un dialogo</a:t>
            </a:r>
          </a:p>
          <a:p>
            <a:pPr lvl="0">
              <a:buNone/>
            </a:pPr>
            <a:r>
              <a:rPr lang="it-IT" sz="3000" b="1" dirty="0" smtClean="0"/>
              <a:t>ELABORAZIONE di una lettera o </a:t>
            </a:r>
          </a:p>
          <a:p>
            <a:pPr lvl="0">
              <a:buNone/>
            </a:pPr>
            <a:r>
              <a:rPr lang="it-IT" sz="3000" b="1" dirty="0" smtClean="0"/>
              <a:t>mail personale</a:t>
            </a:r>
          </a:p>
          <a:p>
            <a:pPr lvl="0">
              <a:buNone/>
            </a:pPr>
            <a:r>
              <a:rPr lang="it-IT" sz="3000" b="1" dirty="0" smtClean="0"/>
              <a:t>SINTESI di un testo</a:t>
            </a:r>
          </a:p>
          <a:p>
            <a:pPr lvl="0">
              <a:buFont typeface="Wingdings" panose="05000000000000000000" pitchFamily="2" charset="2"/>
              <a:buChar char="v"/>
            </a:pPr>
            <a:endParaRPr lang="it-IT" sz="3200" dirty="0">
              <a:latin typeface="Calibri" pitchFamily="34"/>
            </a:endParaRP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LINGUA STRANIERA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Immagine 5" descr="L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869160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69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764704"/>
            <a:ext cx="9144000" cy="573325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t-IT" dirty="0" smtClean="0"/>
              <a:t>    </a:t>
            </a:r>
            <a:r>
              <a:rPr lang="it-IT" b="1" dirty="0" smtClean="0"/>
              <a:t>LA VALUTAZIONE FINALE è </a:t>
            </a:r>
            <a:r>
              <a:rPr lang="it-IT" b="1" dirty="0"/>
              <a:t>determinata dall’esito delle prove d’esame e del  percorso scolastico, sulla base dei criteri di valutazione fissati dalla Commissione d’esame. La Sottocommissione avanza la proposta di voto e la Commissione delibera.</a:t>
            </a:r>
          </a:p>
          <a:p>
            <a:pPr lvl="0">
              <a:buNone/>
            </a:pPr>
            <a:r>
              <a:rPr lang="it-IT" b="1" dirty="0" smtClean="0"/>
              <a:t>     IL VOTO FINALE deriva </a:t>
            </a:r>
            <a:r>
              <a:rPr lang="it-IT" b="1" dirty="0"/>
              <a:t>dalla media, arrotondata all’unità superiore per frazioni pari o superiori a 0,5, tra il voto di ammissione e la media dei voti delle prove </a:t>
            </a:r>
            <a:r>
              <a:rPr lang="it-IT" b="1" dirty="0" smtClean="0"/>
              <a:t>scritte e </a:t>
            </a:r>
            <a:r>
              <a:rPr lang="it-IT" b="1" dirty="0"/>
              <a:t>del colloquio.</a:t>
            </a:r>
          </a:p>
          <a:p>
            <a:pPr lvl="0">
              <a:buNone/>
            </a:pPr>
            <a:r>
              <a:rPr lang="it-IT" b="1" dirty="0" smtClean="0"/>
              <a:t>     L’ESAME si </a:t>
            </a:r>
            <a:r>
              <a:rPr lang="it-IT" b="1" dirty="0"/>
              <a:t>intende superato se il </a:t>
            </a:r>
            <a:endParaRPr lang="it-IT" b="1" dirty="0" smtClean="0"/>
          </a:p>
          <a:p>
            <a:pPr lvl="0">
              <a:buNone/>
            </a:pPr>
            <a:r>
              <a:rPr lang="it-IT" b="1" dirty="0" smtClean="0"/>
              <a:t>    candidato </a:t>
            </a:r>
            <a:r>
              <a:rPr lang="it-IT" b="1" dirty="0"/>
              <a:t>consegue una votazione </a:t>
            </a:r>
            <a:endParaRPr lang="it-IT" b="1" dirty="0" smtClean="0"/>
          </a:p>
          <a:p>
            <a:pPr lvl="0">
              <a:buNone/>
            </a:pPr>
            <a:r>
              <a:rPr lang="it-IT" b="1" dirty="0" smtClean="0"/>
              <a:t>    complessiva </a:t>
            </a:r>
            <a:r>
              <a:rPr lang="it-IT" b="1" dirty="0"/>
              <a:t>di almeno 6/10.</a:t>
            </a:r>
          </a:p>
          <a:p>
            <a:endParaRPr lang="it-IT" b="1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VOTO FINALE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 descr="voto fina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725144"/>
            <a:ext cx="282892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06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02128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x-none" b="1"/>
              <a:t>La certificazione, come previsto dal D.lgs. n. 62/2017 e dal </a:t>
            </a:r>
            <a:r>
              <a:rPr lang="x-none" b="1" smtClean="0"/>
              <a:t>D</a:t>
            </a:r>
            <a:r>
              <a:rPr lang="it-IT" b="1" dirty="0" smtClean="0"/>
              <a:t>.</a:t>
            </a:r>
            <a:r>
              <a:rPr lang="x-none" b="1" smtClean="0"/>
              <a:t>M</a:t>
            </a:r>
            <a:r>
              <a:rPr lang="it-IT" b="1" dirty="0" smtClean="0"/>
              <a:t>.</a:t>
            </a:r>
            <a:r>
              <a:rPr lang="x-none" b="1" smtClean="0"/>
              <a:t> </a:t>
            </a:r>
            <a:r>
              <a:rPr lang="x-none" b="1"/>
              <a:t>741/2017, avviene al termine della scuola primaria e al termine di quella secondaria di I grado</a:t>
            </a:r>
            <a:r>
              <a:rPr lang="x-none" b="1" smtClean="0"/>
              <a:t>.</a:t>
            </a:r>
            <a:r>
              <a:rPr lang="it-IT" b="1" dirty="0" smtClean="0"/>
              <a:t> Con </a:t>
            </a:r>
            <a:r>
              <a:rPr lang="it-IT" b="1" dirty="0"/>
              <a:t>il </a:t>
            </a:r>
            <a:r>
              <a:rPr lang="it-IT" b="1" dirty="0" smtClean="0"/>
              <a:t>D.M. 742/2017 </a:t>
            </a:r>
            <a:r>
              <a:rPr lang="it-IT" b="1" dirty="0"/>
              <a:t>sono stati adottati i </a:t>
            </a:r>
            <a:r>
              <a:rPr lang="it-IT" b="1" dirty="0" smtClean="0"/>
              <a:t>DUE MODELLI UNICI NAZIONALI DI CERTIFICAZIONE, </a:t>
            </a:r>
            <a:r>
              <a:rPr lang="it-IT" b="1" dirty="0"/>
              <a:t>uno per la scuola primaria e l’altro per la secondaria di I grado</a:t>
            </a:r>
            <a:r>
              <a:rPr lang="it-IT" b="1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it-IT" sz="1100" b="1" dirty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IL DOCUMENTO VIENE  REDATTO DURANTE LO SCRUTINIO FINALE dal </a:t>
            </a:r>
            <a:r>
              <a:rPr lang="it-IT" b="1" dirty="0"/>
              <a:t>C</a:t>
            </a:r>
            <a:r>
              <a:rPr lang="it-IT" b="1" dirty="0" smtClean="0"/>
              <a:t>onsiglio </a:t>
            </a:r>
            <a:r>
              <a:rPr lang="it-IT" b="1" dirty="0"/>
              <a:t>di classe, ed è consegnato alla famiglia dell’alunno e, in copia, all’istituzione scolastica o formativa del ciclo successivo</a:t>
            </a:r>
            <a:r>
              <a:rPr lang="it-IT" b="1" dirty="0" smtClean="0"/>
              <a:t>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Per </a:t>
            </a:r>
            <a:r>
              <a:rPr lang="it-IT" b="1" dirty="0"/>
              <a:t>la scuola secondaria di I grado, invece</a:t>
            </a:r>
            <a:r>
              <a:rPr lang="it-IT" b="1" dirty="0" smtClean="0"/>
              <a:t>,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la CERTIFICAZIONE RISERVA UN’APPOSITA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SEZIONE, PREDISPOSTA E REDATTA DA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INVALSI, </a:t>
            </a:r>
            <a:r>
              <a:rPr lang="it-IT" b="1" dirty="0"/>
              <a:t>che descrive i livelli conseguiti </a:t>
            </a:r>
            <a:endParaRPr lang="it-IT" b="1" dirty="0" smtClean="0"/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dall’alunno </a:t>
            </a:r>
            <a:r>
              <a:rPr lang="it-IT" b="1" dirty="0"/>
              <a:t>nelle prove nazionali di </a:t>
            </a:r>
            <a:r>
              <a:rPr lang="it-IT" b="1" dirty="0" smtClean="0"/>
              <a:t>italiano,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b="1" dirty="0" smtClean="0"/>
              <a:t>matematica e inglese. </a:t>
            </a:r>
            <a:endParaRPr lang="it-IT" b="1" dirty="0"/>
          </a:p>
          <a:p>
            <a:endParaRPr lang="it-IT" b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0" y="188640"/>
            <a:ext cx="9144000" cy="692696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CERTIFICAZIONE DELLE COMPETENZE</a:t>
            </a:r>
            <a:endParaRPr kumimoji="0" lang="it-IT" sz="3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magine 6" descr="comp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437112"/>
            <a:ext cx="27051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059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endParaRPr lang="it-IT" sz="4000" b="1" dirty="0" smtClean="0"/>
          </a:p>
          <a:p>
            <a:pPr algn="ctr"/>
            <a:r>
              <a:rPr lang="it-IT" sz="8000" b="1" dirty="0" smtClean="0"/>
              <a:t>GRAZIE PER L’ATTENZIONE</a:t>
            </a:r>
          </a:p>
          <a:p>
            <a:pPr algn="ctr"/>
            <a:endParaRPr lang="it-IT" sz="8000" b="1" dirty="0" smtClean="0"/>
          </a:p>
          <a:p>
            <a:pPr algn="ctr"/>
            <a:endParaRPr lang="it-IT" sz="8000" b="1" dirty="0" smtClean="0"/>
          </a:p>
          <a:p>
            <a:pPr algn="ctr"/>
            <a:r>
              <a:rPr lang="it-IT" sz="8000" b="1" dirty="0" smtClean="0"/>
              <a:t>E’ gradita compilazione del questionario di soddisfazione sul sito </a:t>
            </a:r>
            <a:r>
              <a:rPr lang="it-IT" sz="8000" b="1" dirty="0" err="1" smtClean="0"/>
              <a:t>ICVillanterio</a:t>
            </a:r>
            <a:r>
              <a:rPr lang="it-IT" sz="8000" b="1" dirty="0" smtClean="0"/>
              <a:t> – sezione Famiglie</a:t>
            </a:r>
            <a:endParaRPr lang="it-IT" sz="8000" b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smtClean="0"/>
              <a:t>29 </a:t>
            </a:r>
            <a:r>
              <a:rPr lang="it-IT" dirty="0" smtClean="0"/>
              <a:t>NOVEMBRE/3 DICEMBRE 2019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14798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98884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/>
              <a:t/>
            </a:r>
            <a:br>
              <a:rPr lang="it-IT" b="1" dirty="0"/>
            </a:br>
            <a:r>
              <a:rPr lang="it-IT" dirty="0" smtClean="0">
                <a:solidFill>
                  <a:srgbClr val="0070C0"/>
                </a:solidFill>
              </a:rPr>
              <a:t/>
            </a:r>
            <a:br>
              <a:rPr lang="it-IT" dirty="0" smtClean="0">
                <a:solidFill>
                  <a:srgbClr val="0070C0"/>
                </a:solidFill>
              </a:rPr>
            </a:b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ARTICOLO 6 D.M.  741 </a:t>
            </a:r>
            <a:b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3600" b="1" dirty="0" smtClean="0">
                <a:solidFill>
                  <a:schemeClr val="accent1">
                    <a:lumMod val="75000"/>
                  </a:schemeClr>
                </a:solidFill>
              </a:rPr>
              <a:t>(PROVE D'ESAME</a:t>
            </a:r>
            <a:r>
              <a:rPr lang="it-IT" sz="3600" b="1" dirty="0" smtClean="0">
                <a:solidFill>
                  <a:schemeClr val="accent1"/>
                </a:solidFill>
              </a:rPr>
              <a:t>)</a:t>
            </a:r>
            <a:r>
              <a:rPr lang="it-IT" sz="3600" dirty="0"/>
              <a:t> 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712968" cy="47525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Le prove dell'esame di Stato conclusivo del primo ciclo di istruzione </a:t>
            </a:r>
            <a:r>
              <a:rPr lang="it-IT" sz="2800" b="1" u="sng" dirty="0">
                <a:solidFill>
                  <a:schemeClr val="accent1"/>
                </a:solidFill>
              </a:rPr>
              <a:t>sono finalizzate </a:t>
            </a:r>
            <a:r>
              <a:rPr lang="it-IT" sz="2800" b="1" u="sng" dirty="0" smtClean="0">
                <a:solidFill>
                  <a:schemeClr val="accent1"/>
                </a:solidFill>
              </a:rPr>
              <a:t>a verificare </a:t>
            </a:r>
            <a:r>
              <a:rPr lang="it-IT" sz="2800" b="1" u="sng" dirty="0">
                <a:solidFill>
                  <a:schemeClr val="accent1"/>
                </a:solidFill>
              </a:rPr>
              <a:t>le conoscenze, le abilità e le competenze</a:t>
            </a:r>
            <a:r>
              <a:rPr lang="it-IT" sz="2800" b="1" dirty="0">
                <a:solidFill>
                  <a:schemeClr val="accent1"/>
                </a:solidFill>
              </a:rPr>
              <a:t> </a:t>
            </a:r>
            <a:r>
              <a:rPr lang="it-IT" sz="2800" dirty="0"/>
              <a:t>acquisite </a:t>
            </a:r>
            <a:r>
              <a:rPr lang="it-IT" sz="2800" dirty="0" smtClean="0"/>
              <a:t>dall'alunna/o, </a:t>
            </a:r>
            <a:r>
              <a:rPr lang="it-IT" sz="2800" dirty="0"/>
              <a:t>anche in </a:t>
            </a:r>
            <a:r>
              <a:rPr lang="it-IT" sz="2800" u="sng" dirty="0"/>
              <a:t>funzione </a:t>
            </a:r>
            <a:r>
              <a:rPr lang="it-IT" sz="2800" b="1" u="sng" dirty="0">
                <a:solidFill>
                  <a:schemeClr val="accent1"/>
                </a:solidFill>
              </a:rPr>
              <a:t>orientativa</a:t>
            </a:r>
            <a:r>
              <a:rPr lang="it-IT" sz="2800" dirty="0"/>
              <a:t>, tenendo a </a:t>
            </a:r>
            <a:r>
              <a:rPr lang="it-IT" sz="2800" u="sng" dirty="0"/>
              <a:t>riferimento il profilo dello studente e i traguardi di sviluppo delle competenze</a:t>
            </a:r>
            <a:r>
              <a:rPr lang="it-IT" sz="2800" dirty="0"/>
              <a:t> previsti per le discipline dalle Indicazioni nazionali per il curricolo della scuola dell'infanzia e del primo ciclo di istruzione.</a:t>
            </a:r>
          </a:p>
          <a:p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4" name="Immagine 3" descr="miur esame st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5013176"/>
            <a:ext cx="3219450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24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 smtClean="0">
                <a:solidFill>
                  <a:srgbClr val="0070C0"/>
                </a:solidFill>
              </a:rPr>
              <a:t/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sz="3100" b="1" dirty="0" smtClean="0">
                <a:solidFill>
                  <a:schemeClr val="accent1">
                    <a:lumMod val="75000"/>
                  </a:schemeClr>
                </a:solidFill>
              </a:rPr>
              <a:t>ARTICOLO 10 D.M. 741 (COLLOQUIO)</a:t>
            </a:r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889248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colloquio è finalizzato a </a:t>
            </a:r>
            <a:r>
              <a:rPr lang="it-IT" sz="2800" b="1" u="sng" dirty="0">
                <a:solidFill>
                  <a:schemeClr val="accent1"/>
                </a:solidFill>
              </a:rPr>
              <a:t>valutare il livello di acquisizione delle </a:t>
            </a:r>
            <a:r>
              <a:rPr lang="it-IT" sz="2800" b="1" u="sng" dirty="0" smtClean="0">
                <a:solidFill>
                  <a:schemeClr val="accent1"/>
                </a:solidFill>
              </a:rPr>
              <a:t>conoscenze, </a:t>
            </a:r>
            <a:r>
              <a:rPr lang="it-IT" sz="2800" b="1" u="sng" dirty="0">
                <a:solidFill>
                  <a:schemeClr val="accent1"/>
                </a:solidFill>
              </a:rPr>
              <a:t>abilità </a:t>
            </a:r>
            <a:r>
              <a:rPr lang="it-IT" sz="2800" b="1" u="sng" dirty="0" smtClean="0">
                <a:solidFill>
                  <a:schemeClr val="accent1"/>
                </a:solidFill>
              </a:rPr>
              <a:t>e competenze</a:t>
            </a:r>
            <a:r>
              <a:rPr lang="it-IT" sz="2800" b="1" dirty="0" smtClean="0">
                <a:solidFill>
                  <a:schemeClr val="accent1"/>
                </a:solidFill>
              </a:rPr>
              <a:t> </a:t>
            </a:r>
            <a:r>
              <a:rPr lang="it-IT" sz="2800" u="sng" dirty="0"/>
              <a:t>descritte nel profilo finale dello studente </a:t>
            </a:r>
            <a:r>
              <a:rPr lang="it-IT" sz="2800" dirty="0"/>
              <a:t>previsto dalle Indicazioni nazionali </a:t>
            </a:r>
            <a:r>
              <a:rPr lang="it-IT" sz="2800" dirty="0" smtClean="0"/>
              <a:t>per il </a:t>
            </a:r>
            <a:r>
              <a:rPr lang="it-IT" sz="2800" dirty="0"/>
              <a:t>curricolo della scuola dell’ infanzia e del primo ciclo di istruzione.</a:t>
            </a:r>
          </a:p>
          <a:p>
            <a:pPr marL="0" indent="0">
              <a:buNone/>
            </a:pPr>
            <a:r>
              <a:rPr lang="it-IT" sz="2800" dirty="0" smtClean="0"/>
              <a:t>Il </a:t>
            </a:r>
            <a:r>
              <a:rPr lang="it-IT" sz="2800" dirty="0"/>
              <a:t>colloquio viene condotto collegialmente dalla sottocommissione, </a:t>
            </a:r>
            <a:r>
              <a:rPr lang="it-IT" sz="2800" u="sng" dirty="0"/>
              <a:t>ponendo </a:t>
            </a:r>
            <a:r>
              <a:rPr lang="it-IT" sz="2800" u="sng" dirty="0" smtClean="0"/>
              <a:t>attenzione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u="sng" dirty="0" smtClean="0"/>
              <a:t>alle </a:t>
            </a:r>
            <a:r>
              <a:rPr lang="it-IT" sz="2800" u="sng" dirty="0"/>
              <a:t>capacità di </a:t>
            </a:r>
            <a:r>
              <a:rPr lang="it-IT" sz="2800" b="1" u="sng" dirty="0">
                <a:solidFill>
                  <a:schemeClr val="accent1"/>
                </a:solidFill>
              </a:rPr>
              <a:t>argomentazione</a:t>
            </a:r>
            <a:r>
              <a:rPr lang="it-IT" sz="2800" dirty="0"/>
              <a:t>, </a:t>
            </a:r>
            <a:r>
              <a:rPr lang="it-IT" sz="2800" u="sng" dirty="0"/>
              <a:t>di </a:t>
            </a:r>
            <a:r>
              <a:rPr lang="it-IT" sz="2800" b="1" u="sng" dirty="0">
                <a:solidFill>
                  <a:schemeClr val="accent1"/>
                </a:solidFill>
              </a:rPr>
              <a:t>risoluzione</a:t>
            </a:r>
            <a:r>
              <a:rPr lang="it-IT" sz="2800" u="sng" dirty="0"/>
              <a:t> di problemi, di </a:t>
            </a:r>
            <a:r>
              <a:rPr lang="it-IT" sz="2800" b="1" u="sng" dirty="0">
                <a:solidFill>
                  <a:schemeClr val="accent1"/>
                </a:solidFill>
              </a:rPr>
              <a:t>pensiero critico </a:t>
            </a:r>
            <a:r>
              <a:rPr lang="it-IT" sz="2800" b="1" u="sng" dirty="0" smtClean="0">
                <a:solidFill>
                  <a:schemeClr val="accent1"/>
                </a:solidFill>
              </a:rPr>
              <a:t>e riflessivo</a:t>
            </a:r>
            <a:r>
              <a:rPr lang="it-IT" sz="2800" dirty="0"/>
              <a:t>, </a:t>
            </a:r>
            <a:r>
              <a:rPr lang="it-IT" sz="2800" u="sng" dirty="0"/>
              <a:t>di </a:t>
            </a:r>
            <a:r>
              <a:rPr lang="it-IT" sz="2800" b="1" u="sng" dirty="0">
                <a:solidFill>
                  <a:schemeClr val="accent1"/>
                </a:solidFill>
              </a:rPr>
              <a:t>collegamento organico e significativo</a:t>
            </a:r>
            <a:r>
              <a:rPr lang="it-IT" sz="2800" u="sng" dirty="0"/>
              <a:t> tra le varie discipline di studio.</a:t>
            </a:r>
            <a:endParaRPr lang="it-IT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 smtClean="0"/>
              <a:t>Il </a:t>
            </a:r>
            <a:r>
              <a:rPr lang="it-IT" sz="2800" dirty="0"/>
              <a:t>colloquio tiene conto anche dei </a:t>
            </a:r>
            <a:r>
              <a:rPr lang="it-IT" sz="2800" u="sng" dirty="0"/>
              <a:t>livelli di </a:t>
            </a:r>
            <a:endParaRPr lang="it-IT" sz="2800" u="sng" dirty="0" smtClean="0"/>
          </a:p>
          <a:p>
            <a:pPr>
              <a:buNone/>
            </a:pPr>
            <a:r>
              <a:rPr lang="it-IT" sz="2800" dirty="0" smtClean="0"/>
              <a:t>   </a:t>
            </a:r>
            <a:r>
              <a:rPr lang="it-IT" sz="2800" u="sng" dirty="0" smtClean="0"/>
              <a:t>padronanza </a:t>
            </a:r>
            <a:r>
              <a:rPr lang="it-IT" sz="2800" u="sng" dirty="0"/>
              <a:t>delle competenze </a:t>
            </a:r>
            <a:r>
              <a:rPr lang="it-IT" sz="2800" u="sng" dirty="0" smtClean="0"/>
              <a:t>connesse all'in-</a:t>
            </a:r>
          </a:p>
          <a:p>
            <a:pPr>
              <a:buNone/>
            </a:pPr>
            <a:r>
              <a:rPr lang="it-IT" sz="2800" dirty="0" smtClean="0"/>
              <a:t>   </a:t>
            </a:r>
            <a:r>
              <a:rPr lang="it-IT" sz="2800" u="sng" dirty="0" smtClean="0"/>
              <a:t>segnamento </a:t>
            </a:r>
            <a:r>
              <a:rPr lang="it-IT" sz="2800" u="sng" dirty="0"/>
              <a:t>di </a:t>
            </a:r>
            <a:r>
              <a:rPr lang="it-IT" sz="2800" u="sng" dirty="0" smtClean="0"/>
              <a:t>Cittadinanza </a:t>
            </a:r>
            <a:r>
              <a:rPr lang="it-IT" sz="2800" u="sng" dirty="0"/>
              <a:t>e Costituzione.</a:t>
            </a:r>
            <a:endParaRPr lang="it-IT" sz="2800" dirty="0"/>
          </a:p>
          <a:p>
            <a:endParaRPr lang="it-IT" dirty="0"/>
          </a:p>
        </p:txBody>
      </p:sp>
      <p:pic>
        <p:nvPicPr>
          <p:cNvPr id="6" name="Immagine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509120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73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pPr lvl="0"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2700" b="1" dirty="0" smtClean="0">
                <a:solidFill>
                  <a:schemeClr val="accent1">
                    <a:lumMod val="75000"/>
                  </a:schemeClr>
                </a:solidFill>
              </a:rPr>
              <a:t>ARTICOLO  D.M. 742 </a:t>
            </a:r>
            <a:br>
              <a:rPr lang="it-IT" sz="27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700" b="1" dirty="0" smtClean="0">
                <a:solidFill>
                  <a:schemeClr val="accent1">
                    <a:lumMod val="75000"/>
                  </a:schemeClr>
                </a:solidFill>
              </a:rPr>
              <a:t>(FINALITÀ DELLA CERTIFICAZIONE DELLE COMPETENZE)</a:t>
            </a:r>
            <a:r>
              <a:rPr lang="it-IT" sz="27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27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700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it-IT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12968" cy="59492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sz="6500" dirty="0" smtClean="0"/>
              <a:t>Le </a:t>
            </a:r>
            <a:r>
              <a:rPr lang="it-IT" sz="6500" dirty="0"/>
              <a:t>istituzioni scolastiche statali e paritarie del primo ciclo di istruzione </a:t>
            </a:r>
            <a:r>
              <a:rPr lang="it-IT" sz="6500" b="1" dirty="0" smtClean="0">
                <a:solidFill>
                  <a:schemeClr val="accent1"/>
                </a:solidFill>
              </a:rPr>
              <a:t>certificano l'acquisizione </a:t>
            </a:r>
            <a:r>
              <a:rPr lang="it-IT" sz="6500" dirty="0"/>
              <a:t>delle competenze progressivamente acquisite dalle alunne e dagli alunni.</a:t>
            </a:r>
          </a:p>
          <a:p>
            <a:pPr marL="0" indent="0">
              <a:buNone/>
            </a:pPr>
            <a:r>
              <a:rPr lang="it-IT" sz="6500" dirty="0" smtClean="0"/>
              <a:t>La </a:t>
            </a:r>
            <a:r>
              <a:rPr lang="it-IT" sz="6500" dirty="0"/>
              <a:t>certificazione </a:t>
            </a:r>
            <a:r>
              <a:rPr lang="it-IT" sz="6500" u="sng" dirty="0"/>
              <a:t>descrive il progressivo sviluppo dei livelli delle </a:t>
            </a:r>
            <a:r>
              <a:rPr lang="it-IT" sz="6500" b="1" u="sng" dirty="0">
                <a:solidFill>
                  <a:schemeClr val="accent1"/>
                </a:solidFill>
              </a:rPr>
              <a:t>competenze chiave </a:t>
            </a:r>
            <a:r>
              <a:rPr lang="it-IT" sz="6500" u="sng" dirty="0"/>
              <a:t>e delle </a:t>
            </a:r>
            <a:r>
              <a:rPr lang="it-IT" sz="6500" b="1" u="sng" dirty="0">
                <a:solidFill>
                  <a:schemeClr val="accent1"/>
                </a:solidFill>
              </a:rPr>
              <a:t>competenze di cittadinanza</a:t>
            </a:r>
            <a:r>
              <a:rPr lang="it-IT" sz="6500" dirty="0"/>
              <a:t>, a cui l'intero processo di insegnamento-apprendimento è mirato, anche </a:t>
            </a:r>
            <a:r>
              <a:rPr lang="it-IT" sz="6500" b="1" u="sng" dirty="0">
                <a:solidFill>
                  <a:schemeClr val="accent1"/>
                </a:solidFill>
              </a:rPr>
              <a:t>sostenendo e orientando</a:t>
            </a:r>
            <a:r>
              <a:rPr lang="it-IT" sz="6500" b="1" dirty="0">
                <a:solidFill>
                  <a:schemeClr val="accent1"/>
                </a:solidFill>
              </a:rPr>
              <a:t> </a:t>
            </a:r>
            <a:r>
              <a:rPr lang="it-IT" sz="6500" dirty="0"/>
              <a:t>le alunne e gli alunni verso la scuola del secondo ciclo di istruzione</a:t>
            </a:r>
            <a:r>
              <a:rPr lang="it-IT" sz="6500" dirty="0" smtClean="0"/>
              <a:t>.</a:t>
            </a:r>
          </a:p>
          <a:p>
            <a:pPr marL="0" indent="0">
              <a:buNone/>
            </a:pPr>
            <a:r>
              <a:rPr lang="it-IT" sz="6500" dirty="0" smtClean="0"/>
              <a:t>La </a:t>
            </a:r>
            <a:r>
              <a:rPr lang="it-IT" sz="6500" dirty="0"/>
              <a:t>certificazione delle competenze </a:t>
            </a:r>
            <a:r>
              <a:rPr lang="it-IT" sz="6500" b="1" dirty="0">
                <a:solidFill>
                  <a:schemeClr val="accent1"/>
                </a:solidFill>
              </a:rPr>
              <a:t>descrive i risultati del processo formativo </a:t>
            </a:r>
            <a:r>
              <a:rPr lang="it-IT" sz="6500" dirty="0"/>
              <a:t>al </a:t>
            </a:r>
            <a:r>
              <a:rPr lang="it-IT" sz="6500" dirty="0" smtClean="0"/>
              <a:t>termine della </a:t>
            </a:r>
            <a:r>
              <a:rPr lang="it-IT" sz="6500" dirty="0"/>
              <a:t>scuola </a:t>
            </a:r>
            <a:endParaRPr lang="it-IT" sz="6500" dirty="0" smtClean="0"/>
          </a:p>
          <a:p>
            <a:pPr marL="0" indent="0">
              <a:buNone/>
            </a:pPr>
            <a:r>
              <a:rPr lang="it-IT" sz="6500" dirty="0" smtClean="0"/>
              <a:t>primaria </a:t>
            </a:r>
            <a:r>
              <a:rPr lang="it-IT" sz="6500" dirty="0"/>
              <a:t>e secondaria di primo grado, secondo </a:t>
            </a:r>
            <a:endParaRPr lang="it-IT" sz="6500" dirty="0" smtClean="0"/>
          </a:p>
          <a:p>
            <a:pPr marL="0" indent="0">
              <a:buNone/>
            </a:pPr>
            <a:r>
              <a:rPr lang="it-IT" sz="6500" dirty="0" smtClean="0"/>
              <a:t>una </a:t>
            </a:r>
            <a:r>
              <a:rPr lang="it-IT" sz="6500" b="1" dirty="0">
                <a:solidFill>
                  <a:schemeClr val="accent1"/>
                </a:solidFill>
              </a:rPr>
              <a:t>valutazione complessiva</a:t>
            </a:r>
            <a:r>
              <a:rPr lang="it-IT" sz="6500" dirty="0">
                <a:solidFill>
                  <a:srgbClr val="FF0000"/>
                </a:solidFill>
              </a:rPr>
              <a:t> </a:t>
            </a:r>
            <a:r>
              <a:rPr lang="it-IT" sz="6500" dirty="0"/>
              <a:t>in ordine alla </a:t>
            </a:r>
            <a:endParaRPr lang="it-IT" sz="6500" dirty="0" smtClean="0"/>
          </a:p>
          <a:p>
            <a:pPr marL="0" indent="0">
              <a:buNone/>
            </a:pPr>
            <a:r>
              <a:rPr lang="it-IT" sz="6500" b="1" dirty="0" smtClean="0">
                <a:solidFill>
                  <a:schemeClr val="accent1"/>
                </a:solidFill>
              </a:rPr>
              <a:t>capacità </a:t>
            </a:r>
            <a:r>
              <a:rPr lang="it-IT" sz="6500" b="1" dirty="0">
                <a:solidFill>
                  <a:schemeClr val="accent1"/>
                </a:solidFill>
              </a:rPr>
              <a:t>di utilizzare i </a:t>
            </a:r>
            <a:r>
              <a:rPr lang="it-IT" sz="6500" b="1" dirty="0" smtClean="0">
                <a:solidFill>
                  <a:schemeClr val="accent1"/>
                </a:solidFill>
              </a:rPr>
              <a:t>saperi </a:t>
            </a:r>
            <a:r>
              <a:rPr lang="it-IT" sz="6500" b="1" u="sng" dirty="0" smtClean="0">
                <a:solidFill>
                  <a:schemeClr val="accent1"/>
                </a:solidFill>
              </a:rPr>
              <a:t> </a:t>
            </a:r>
            <a:r>
              <a:rPr lang="it-IT" sz="6500" b="1" dirty="0" smtClean="0">
                <a:solidFill>
                  <a:schemeClr val="accent1"/>
                </a:solidFill>
              </a:rPr>
              <a:t>acquisiti per</a:t>
            </a:r>
          </a:p>
          <a:p>
            <a:pPr marL="0" indent="0">
              <a:buNone/>
            </a:pPr>
            <a:r>
              <a:rPr lang="it-IT" sz="6500" b="1" dirty="0" smtClean="0">
                <a:solidFill>
                  <a:schemeClr val="accent1"/>
                </a:solidFill>
              </a:rPr>
              <a:t>affrontare </a:t>
            </a:r>
            <a:r>
              <a:rPr lang="it-IT" sz="6500" b="1" dirty="0">
                <a:solidFill>
                  <a:schemeClr val="accent1"/>
                </a:solidFill>
              </a:rPr>
              <a:t>compiti e problemi, </a:t>
            </a:r>
            <a:r>
              <a:rPr lang="it-IT" sz="6500" b="1" dirty="0" smtClean="0">
                <a:solidFill>
                  <a:schemeClr val="accent1"/>
                </a:solidFill>
              </a:rPr>
              <a:t>complessi </a:t>
            </a:r>
          </a:p>
          <a:p>
            <a:pPr marL="0" indent="0">
              <a:buNone/>
            </a:pPr>
            <a:r>
              <a:rPr lang="it-IT" sz="6500" b="1" dirty="0" smtClean="0">
                <a:solidFill>
                  <a:schemeClr val="accent1"/>
                </a:solidFill>
              </a:rPr>
              <a:t>e </a:t>
            </a:r>
            <a:r>
              <a:rPr lang="it-IT" sz="6500" b="1" dirty="0">
                <a:solidFill>
                  <a:schemeClr val="accent1"/>
                </a:solidFill>
              </a:rPr>
              <a:t>nuovi, reali o simulati.</a:t>
            </a:r>
          </a:p>
          <a:p>
            <a:pPr marL="0" indent="0">
              <a:buNone/>
            </a:pPr>
            <a:r>
              <a:rPr lang="it-IT" sz="6500" dirty="0"/>
              <a:t> </a:t>
            </a:r>
          </a:p>
          <a:p>
            <a:endParaRPr lang="it-IT" dirty="0"/>
          </a:p>
        </p:txBody>
      </p:sp>
      <p:pic>
        <p:nvPicPr>
          <p:cNvPr id="4" name="Immagine 3" descr="comp 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077072"/>
            <a:ext cx="26289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461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accent1"/>
                </a:solidFill>
              </a:rPr>
              <a:t>RIASSUMENDO… L. 107 IN TEMA DI VALUTAZIONE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9144000" cy="6768752"/>
          </a:xfrm>
        </p:spPr>
        <p:txBody>
          <a:bodyPr>
            <a:no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it-IT" sz="2800" b="1" dirty="0" smtClean="0"/>
              <a:t>Valutazione in </a:t>
            </a:r>
            <a:r>
              <a:rPr lang="it-IT" sz="2800" b="1" dirty="0"/>
              <a:t>decimi, </a:t>
            </a:r>
            <a:r>
              <a:rPr lang="it-IT" sz="2800" b="1" dirty="0" smtClean="0"/>
              <a:t>voti affiancati </a:t>
            </a:r>
            <a:r>
              <a:rPr lang="it-IT" sz="2800" b="1" dirty="0"/>
              <a:t>da una </a:t>
            </a:r>
            <a:r>
              <a:rPr lang="it-IT" sz="2800" b="1" dirty="0" smtClean="0"/>
              <a:t>certi-ficazione </a:t>
            </a:r>
            <a:r>
              <a:rPr lang="it-IT" sz="2800" b="1" dirty="0"/>
              <a:t>delle competenze.</a:t>
            </a:r>
          </a:p>
          <a:p>
            <a:pPr marL="0" lvl="0" indent="0" algn="ctr">
              <a:buNone/>
            </a:pPr>
            <a:endParaRPr lang="it-IT" sz="1400" b="1" dirty="0"/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it-IT" sz="2800" b="1" dirty="0" smtClean="0"/>
              <a:t>Valutazione di </a:t>
            </a:r>
            <a:r>
              <a:rPr lang="it-IT" sz="2800" b="1" dirty="0"/>
              <a:t>Cittadinanza e </a:t>
            </a:r>
            <a:r>
              <a:rPr lang="it-IT" sz="2800" b="1" dirty="0" smtClean="0"/>
              <a:t>Costituzione: confluisce nelle discipline dell’area </a:t>
            </a:r>
            <a:r>
              <a:rPr lang="it-IT" sz="2800" b="1" dirty="0" err="1" smtClean="0"/>
              <a:t>storico-geografica</a:t>
            </a:r>
            <a:r>
              <a:rPr lang="it-IT" sz="2800" b="1" dirty="0" smtClean="0"/>
              <a:t>. </a:t>
            </a:r>
          </a:p>
          <a:p>
            <a:pPr marL="0" lvl="0" indent="0" algn="ctr">
              <a:buNone/>
            </a:pPr>
            <a:endParaRPr lang="it-IT" sz="1400" b="1" dirty="0" smtClean="0"/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it-IT" sz="2800" b="1" dirty="0" smtClean="0"/>
              <a:t>Ammissione </a:t>
            </a:r>
            <a:r>
              <a:rPr lang="it-IT" sz="2800" b="1" dirty="0"/>
              <a:t>alla classe successiva </a:t>
            </a:r>
            <a:r>
              <a:rPr lang="it-IT" sz="2800" b="1" dirty="0" smtClean="0"/>
              <a:t>anche </a:t>
            </a:r>
            <a:r>
              <a:rPr lang="it-IT" sz="2800" b="1" dirty="0"/>
              <a:t>riportando </a:t>
            </a:r>
            <a:r>
              <a:rPr lang="it-IT" sz="2800" b="1" dirty="0" smtClean="0"/>
              <a:t>insufficienze </a:t>
            </a:r>
            <a:r>
              <a:rPr lang="it-IT" sz="2800" b="1" dirty="0"/>
              <a:t>in una o più discipline. </a:t>
            </a:r>
          </a:p>
          <a:p>
            <a:pPr marL="0" lvl="0" indent="0" algn="ctr">
              <a:buNone/>
            </a:pPr>
            <a:endParaRPr lang="it-IT" sz="1400" b="1" dirty="0"/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it-IT" sz="2800" b="1" dirty="0"/>
              <a:t>Resta ferma, ai fini dell’ammissione alla classe successiva/esame di Stato, la </a:t>
            </a:r>
            <a:endParaRPr lang="it-IT" sz="2800" b="1" dirty="0" smtClean="0"/>
          </a:p>
          <a:p>
            <a:pPr marL="457200" lvl="0" indent="-457200" algn="just">
              <a:buNone/>
            </a:pPr>
            <a:r>
              <a:rPr lang="it-IT" sz="2800" b="1" dirty="0" smtClean="0"/>
              <a:t>     frequenza </a:t>
            </a:r>
            <a:r>
              <a:rPr lang="it-IT" sz="2800" b="1" dirty="0"/>
              <a:t>di almeno tre quarti </a:t>
            </a:r>
            <a:endParaRPr lang="it-IT" sz="2800" b="1" dirty="0" smtClean="0"/>
          </a:p>
          <a:p>
            <a:pPr marL="457200" lvl="0" indent="-457200" algn="just">
              <a:buNone/>
            </a:pPr>
            <a:r>
              <a:rPr lang="it-IT" sz="2800" b="1" dirty="0" smtClean="0"/>
              <a:t>     del </a:t>
            </a:r>
            <a:r>
              <a:rPr lang="it-IT" sz="2800" b="1" dirty="0"/>
              <a:t>monte ore annuale.</a:t>
            </a:r>
          </a:p>
          <a:p>
            <a:pPr marL="0" lvl="0" indent="0" algn="ctr">
              <a:buNone/>
            </a:pPr>
            <a:endParaRPr lang="it-IT" sz="2400" b="1" dirty="0"/>
          </a:p>
        </p:txBody>
      </p:sp>
      <p:pic>
        <p:nvPicPr>
          <p:cNvPr id="4" name="Immagine 3" descr="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5085184"/>
            <a:ext cx="32385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115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accent1"/>
                </a:solidFill>
              </a:rPr>
              <a:t>SONO VALUTATI… 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it-IT" sz="2800" dirty="0">
                <a:solidFill>
                  <a:srgbClr val="474747"/>
                </a:solidFill>
                <a:latin typeface="Calibri" pitchFamily="18"/>
              </a:rPr>
              <a:t> </a:t>
            </a:r>
            <a:r>
              <a:rPr lang="it-IT" sz="2800" b="1" u="sng" dirty="0">
                <a:solidFill>
                  <a:schemeClr val="accent1"/>
                </a:solidFill>
                <a:latin typeface="Perpetua" pitchFamily="18" charset="0"/>
              </a:rPr>
              <a:t>Gli apprendimenti </a:t>
            </a:r>
            <a:r>
              <a:rPr lang="it-IT" sz="2800" b="1" u="sng" dirty="0" smtClean="0">
                <a:solidFill>
                  <a:schemeClr val="accent1"/>
                </a:solidFill>
                <a:latin typeface="Perpetua" pitchFamily="18" charset="0"/>
              </a:rPr>
              <a:t>disciplinari</a:t>
            </a:r>
            <a:endParaRPr lang="it-IT" sz="2800" b="1" u="sng" dirty="0">
              <a:solidFill>
                <a:schemeClr val="accent1"/>
              </a:solidFill>
              <a:latin typeface="Perpetua" pitchFamily="18" charset="0"/>
            </a:endParaRPr>
          </a:p>
          <a:p>
            <a:pPr marL="64008" lvl="0" indent="0" algn="just">
              <a:buNone/>
            </a:pPr>
            <a:endParaRPr lang="it-IT" sz="1400" b="1" u="sng" dirty="0" smtClean="0">
              <a:latin typeface="Perpetua" pitchFamily="18" charset="0"/>
            </a:endParaRPr>
          </a:p>
          <a:p>
            <a:pPr marL="64008" lvl="0" indent="0" algn="just">
              <a:buNone/>
            </a:pPr>
            <a:r>
              <a:rPr lang="it-IT" sz="2800" b="1" u="sng" dirty="0" smtClean="0">
                <a:latin typeface="Perpetua" pitchFamily="18" charset="0"/>
              </a:rPr>
              <a:t>Ossia</a:t>
            </a:r>
            <a:r>
              <a:rPr lang="it-IT" sz="2800" b="1" dirty="0" smtClean="0">
                <a:latin typeface="Perpetua" pitchFamily="18" charset="0"/>
              </a:rPr>
              <a:t>  </a:t>
            </a:r>
            <a:r>
              <a:rPr lang="it-IT" sz="2800" b="1" dirty="0">
                <a:latin typeface="Perpetua" pitchFamily="18" charset="0"/>
              </a:rPr>
              <a:t>i livelli di apprendimento raggiunti nelle diverse discipline  riferiti non solo alle conoscenze ma anche alle competenze ed abilità</a:t>
            </a:r>
            <a:r>
              <a:rPr lang="it-IT" sz="2800" b="1" dirty="0" smtClean="0">
                <a:latin typeface="Perpetua" pitchFamily="18" charset="0"/>
              </a:rPr>
              <a:t>.</a:t>
            </a:r>
          </a:p>
          <a:p>
            <a:pPr marL="64008" lvl="0" indent="0" algn="just">
              <a:buNone/>
            </a:pPr>
            <a:endParaRPr lang="it-IT" sz="1400" b="1" dirty="0">
              <a:latin typeface="Perpetua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2800" b="1" dirty="0">
                <a:latin typeface="Perpetua" pitchFamily="18" charset="0"/>
              </a:rPr>
              <a:t>Sono espressi  in decimi.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it-IT" sz="2800" b="1" dirty="0">
                <a:latin typeface="Perpetua" pitchFamily="18" charset="0"/>
              </a:rPr>
              <a:t>Fanno riferimento ad indicatori e </a:t>
            </a:r>
            <a:endParaRPr lang="it-IT" sz="2800" b="1" dirty="0" smtClean="0">
              <a:latin typeface="Perpetua" pitchFamily="18" charset="0"/>
            </a:endParaRPr>
          </a:p>
          <a:p>
            <a:pPr lvl="0">
              <a:buNone/>
            </a:pPr>
            <a:r>
              <a:rPr lang="it-IT" sz="2800" b="1" dirty="0" smtClean="0">
                <a:latin typeface="Perpetua" pitchFamily="18" charset="0"/>
              </a:rPr>
              <a:t>    descrittori </a:t>
            </a:r>
            <a:r>
              <a:rPr lang="it-IT" sz="2800" b="1" dirty="0">
                <a:latin typeface="Perpetua" pitchFamily="18" charset="0"/>
              </a:rPr>
              <a:t>definiti nelle rubriche </a:t>
            </a:r>
            <a:r>
              <a:rPr lang="it-IT" sz="2800" b="1" dirty="0" smtClean="0">
                <a:latin typeface="Perpetua" pitchFamily="18" charset="0"/>
              </a:rPr>
              <a:t>di</a:t>
            </a:r>
          </a:p>
          <a:p>
            <a:pPr lvl="0">
              <a:buNone/>
            </a:pPr>
            <a:r>
              <a:rPr lang="it-IT" sz="2800" b="1" dirty="0" smtClean="0">
                <a:latin typeface="Perpetua" pitchFamily="18" charset="0"/>
              </a:rPr>
              <a:t>    </a:t>
            </a:r>
            <a:r>
              <a:rPr lang="it-IT" sz="2800" b="1" dirty="0">
                <a:latin typeface="Perpetua" pitchFamily="18" charset="0"/>
              </a:rPr>
              <a:t>valutazione disciplinare </a:t>
            </a:r>
            <a:r>
              <a:rPr lang="it-IT" sz="2800" b="1" dirty="0" smtClean="0">
                <a:latin typeface="Perpetua" pitchFamily="18" charset="0"/>
              </a:rPr>
              <a:t>allegate</a:t>
            </a:r>
          </a:p>
          <a:p>
            <a:pPr lvl="0">
              <a:buNone/>
            </a:pPr>
            <a:r>
              <a:rPr lang="it-IT" sz="2800" b="1" dirty="0" smtClean="0">
                <a:latin typeface="Perpetua" pitchFamily="18" charset="0"/>
              </a:rPr>
              <a:t>    </a:t>
            </a:r>
            <a:r>
              <a:rPr lang="it-IT" sz="2800" b="1" dirty="0">
                <a:latin typeface="Perpetua" pitchFamily="18" charset="0"/>
              </a:rPr>
              <a:t>al curricolo.</a:t>
            </a:r>
          </a:p>
          <a:p>
            <a:pPr lvl="0"/>
            <a:endParaRPr lang="x-none" sz="2800" b="1">
              <a:latin typeface="Calibri" pitchFamily="18"/>
            </a:endParaRPr>
          </a:p>
          <a:p>
            <a:endParaRPr lang="it-IT" dirty="0"/>
          </a:p>
        </p:txBody>
      </p:sp>
      <p:pic>
        <p:nvPicPr>
          <p:cNvPr id="4" name="Immagine 3" descr="apprendimen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437112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96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908720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chemeClr val="accent1"/>
                </a:solidFill>
              </a:rPr>
              <a:t>SONO VALUTATI…</a:t>
            </a:r>
            <a:endParaRPr lang="it-IT" sz="3600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8229600" cy="5580112"/>
          </a:xfrm>
        </p:spPr>
        <p:txBody>
          <a:bodyPr>
            <a:normAutofit/>
          </a:bodyPr>
          <a:lstStyle/>
          <a:p>
            <a:pPr marL="64008" lvl="0" indent="0" algn="ctr">
              <a:buNone/>
            </a:pPr>
            <a:r>
              <a:rPr lang="it-IT" sz="4000" dirty="0">
                <a:solidFill>
                  <a:srgbClr val="474747"/>
                </a:solidFill>
                <a:latin typeface="Calibri" pitchFamily="18"/>
              </a:rPr>
              <a:t> </a:t>
            </a:r>
            <a:r>
              <a:rPr lang="it-IT" sz="2800" b="1" u="sng" dirty="0" smtClean="0">
                <a:solidFill>
                  <a:schemeClr val="accent1"/>
                </a:solidFill>
              </a:rPr>
              <a:t>Il processo formativo</a:t>
            </a:r>
          </a:p>
          <a:p>
            <a:pPr marL="64008" lvl="0" indent="0" algn="just">
              <a:buNone/>
            </a:pPr>
            <a:r>
              <a:rPr lang="it-IT" b="1" u="sng" dirty="0" smtClean="0">
                <a:latin typeface="Perpetua" pitchFamily="18" charset="0"/>
              </a:rPr>
              <a:t>Ossia</a:t>
            </a:r>
            <a:r>
              <a:rPr lang="it-IT" b="1" dirty="0" smtClean="0">
                <a:latin typeface="Perpetua" pitchFamily="18" charset="0"/>
              </a:rPr>
              <a:t>  sia gli aspetti  cognitivi (il percorso di appren-dimento) sia gli aspetti  afferenti alla persona nella sua interezza.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it-IT" b="1" dirty="0" smtClean="0">
                <a:latin typeface="Perpetua" pitchFamily="18" charset="0"/>
              </a:rPr>
              <a:t>Nel </a:t>
            </a:r>
            <a:r>
              <a:rPr lang="it-IT" b="1" dirty="0">
                <a:latin typeface="Perpetua" pitchFamily="18" charset="0"/>
              </a:rPr>
              <a:t>nuovo </a:t>
            </a:r>
            <a:r>
              <a:rPr lang="it-IT" b="1" dirty="0" smtClean="0">
                <a:latin typeface="Perpetua" pitchFamily="18" charset="0"/>
              </a:rPr>
              <a:t>Documento </a:t>
            </a:r>
            <a:r>
              <a:rPr lang="it-IT" b="1" dirty="0">
                <a:latin typeface="Perpetua" pitchFamily="18" charset="0"/>
              </a:rPr>
              <a:t>di </a:t>
            </a:r>
            <a:r>
              <a:rPr lang="it-IT" b="1" dirty="0" smtClean="0">
                <a:latin typeface="Perpetua" pitchFamily="18" charset="0"/>
              </a:rPr>
              <a:t>valutazione  </a:t>
            </a:r>
            <a:r>
              <a:rPr lang="it-IT" b="1" dirty="0">
                <a:latin typeface="Perpetua" pitchFamily="18" charset="0"/>
              </a:rPr>
              <a:t>la </a:t>
            </a:r>
            <a:r>
              <a:rPr lang="it-IT" b="1" dirty="0" smtClean="0">
                <a:latin typeface="Perpetua" pitchFamily="18" charset="0"/>
              </a:rPr>
              <a:t>valutazione  </a:t>
            </a:r>
            <a:r>
              <a:rPr lang="it-IT" b="1" dirty="0">
                <a:latin typeface="Perpetua" pitchFamily="18" charset="0"/>
              </a:rPr>
              <a:t>disciplinare </a:t>
            </a:r>
            <a:r>
              <a:rPr lang="it-IT" b="1" dirty="0" smtClean="0">
                <a:latin typeface="Perpetua" pitchFamily="18" charset="0"/>
              </a:rPr>
              <a:t>è </a:t>
            </a:r>
            <a:r>
              <a:rPr lang="it-IT" b="1" dirty="0">
                <a:latin typeface="Perpetua" pitchFamily="18" charset="0"/>
              </a:rPr>
              <a:t>integrata dalla “descrizione del processo e del livello globale di sviluppo degli apprendimenti raggiunto”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x-none" b="1" u="sng">
                <a:latin typeface="Perpetua" pitchFamily="18" charset="0"/>
              </a:rPr>
              <a:t>Gli indicatori di </a:t>
            </a:r>
            <a:r>
              <a:rPr lang="x-none" b="1" u="sng" smtClean="0">
                <a:latin typeface="Perpetua" pitchFamily="18" charset="0"/>
              </a:rPr>
              <a:t>riferimento</a:t>
            </a:r>
            <a:r>
              <a:rPr lang="it-IT" b="1" u="sng" dirty="0" smtClean="0">
                <a:latin typeface="Perpetua" pitchFamily="18" charset="0"/>
              </a:rPr>
              <a:t> sono</a:t>
            </a:r>
          </a:p>
          <a:p>
            <a:pPr lvl="0" algn="just">
              <a:buNone/>
            </a:pPr>
            <a:r>
              <a:rPr lang="it-IT" b="1" dirty="0" smtClean="0">
                <a:latin typeface="Perpetua" pitchFamily="18" charset="0"/>
              </a:rPr>
              <a:t>    </a:t>
            </a:r>
            <a:r>
              <a:rPr lang="it-IT" b="1" u="sng" dirty="0" smtClean="0">
                <a:latin typeface="Perpetua" pitchFamily="18" charset="0"/>
              </a:rPr>
              <a:t>evidenziati dettagliatamente nel </a:t>
            </a:r>
          </a:p>
          <a:p>
            <a:pPr lvl="0" algn="just">
              <a:buNone/>
            </a:pPr>
            <a:r>
              <a:rPr lang="it-IT" b="1" dirty="0" smtClean="0">
                <a:latin typeface="Perpetua" pitchFamily="18" charset="0"/>
              </a:rPr>
              <a:t>    </a:t>
            </a:r>
            <a:r>
              <a:rPr lang="it-IT" b="1" u="sng" dirty="0" smtClean="0">
                <a:latin typeface="Perpetua" pitchFamily="18" charset="0"/>
              </a:rPr>
              <a:t>DOCUMENTO PER LA VALUTAZIONE</a:t>
            </a:r>
          </a:p>
          <a:p>
            <a:pPr lvl="0" algn="just">
              <a:buNone/>
            </a:pPr>
            <a:r>
              <a:rPr lang="it-IT" b="1" dirty="0" smtClean="0">
                <a:latin typeface="Perpetua" pitchFamily="18" charset="0"/>
              </a:rPr>
              <a:t>    </a:t>
            </a:r>
            <a:r>
              <a:rPr lang="it-IT" b="1" u="sng" dirty="0" smtClean="0">
                <a:latin typeface="Perpetua" pitchFamily="18" charset="0"/>
              </a:rPr>
              <a:t>dell’IC e cioè:</a:t>
            </a:r>
            <a:endParaRPr lang="it-IT" b="1" dirty="0" smtClean="0">
              <a:latin typeface="Perpetua" pitchFamily="18" charset="0"/>
            </a:endParaRPr>
          </a:p>
          <a:p>
            <a:pPr marL="64008" lvl="0" indent="0">
              <a:buNone/>
            </a:pPr>
            <a:endParaRPr lang="x-none" sz="3600" b="1">
              <a:latin typeface="Calibri" pitchFamily="18"/>
            </a:endParaRPr>
          </a:p>
        </p:txBody>
      </p:sp>
      <p:pic>
        <p:nvPicPr>
          <p:cNvPr id="5" name="Immagine 4" descr="processo formati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58112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61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2964</TotalTime>
  <Words>2576</Words>
  <Application>Microsoft Office PowerPoint</Application>
  <PresentationFormat>Presentazione su schermo (4:3)</PresentationFormat>
  <Paragraphs>404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4" baseType="lpstr">
      <vt:lpstr>Universo</vt:lpstr>
      <vt:lpstr>VALUTAZIONE,PROVE INVALSI, ESAME DI STATO  </vt:lpstr>
      <vt:lpstr>Diapositiva 2</vt:lpstr>
      <vt:lpstr> ART. 1 D.L.VO 62  PRINCIPI,  OGGETTO E FINALITÀ  DELLA VALUTAZIONE E DELLA CERTIFICAZIONE  </vt:lpstr>
      <vt:lpstr>   ARTICOLO 6 D.M.  741  (PROVE D'ESAME)  </vt:lpstr>
      <vt:lpstr> ARTICOLO 10 D.M. 741 (COLLOQUIO) </vt:lpstr>
      <vt:lpstr> ARTICOLO  D.M. 742  (FINALITÀ DELLA CERTIFICAZIONE DELLE COMPETENZE)  </vt:lpstr>
      <vt:lpstr>RIASSUMENDO… L. 107 IN TEMA DI VALUTAZIONE</vt:lpstr>
      <vt:lpstr>SONO VALUTATI… </vt:lpstr>
      <vt:lpstr>SONO VALUTATI…</vt:lpstr>
      <vt:lpstr>Dal documento sulla valutazione  (consultabile sul sito e nel PTOF)</vt:lpstr>
      <vt:lpstr>GRIGLIA PER LA VALUTAZIONE DEL PROCESSO DI APPRENDIMENTO - ESEMPIO</vt:lpstr>
      <vt:lpstr>VALUTAZIONE DEL COMPORTAMENTO</vt:lpstr>
      <vt:lpstr>Dal documento sulla valutazione  (consultabile sul sito e nel PTOF)</vt:lpstr>
      <vt:lpstr>GRIGLIA PER LA VALUTAZIONE DEL COMPORTAMENTO - ESEMPIO</vt:lpstr>
      <vt:lpstr>VALUTAZIONE DEL COMPORTAMENTO - INDICATORI</vt:lpstr>
      <vt:lpstr>Diapositiva 16</vt:lpstr>
      <vt:lpstr>Organizzazione per lo svolgimento delle prove INVALSI</vt:lpstr>
      <vt:lpstr>DURATA PROVE</vt:lpstr>
      <vt:lpstr>REGOLE DI SOMMINISTRAZIONE GENERALI (da INVALSI)</vt:lpstr>
      <vt:lpstr>ORGANIZZAZIONE IC VILLANTERIO</vt:lpstr>
      <vt:lpstr>PROPOSTA CALENDARIO - SEDE DI … - ESEMPIO </vt:lpstr>
      <vt:lpstr>  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29 NOVEMBRE/3 DICEMBRE 2019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Donatella Penna</dc:creator>
  <cp:lastModifiedBy>Admin</cp:lastModifiedBy>
  <cp:revision>96</cp:revision>
  <dcterms:created xsi:type="dcterms:W3CDTF">2018-02-07T18:53:24Z</dcterms:created>
  <dcterms:modified xsi:type="dcterms:W3CDTF">2019-12-03T08:13:07Z</dcterms:modified>
</cp:coreProperties>
</file>