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notesSlides/notesSlide16.xml" ContentType="application/vnd.openxmlformats-officedocument.presentationml.notesSlide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notesSlides/notesSlide15.xml" ContentType="application/vnd.openxmlformats-officedocument.presentationml.notesSlide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notesSlides/notesSlide13.xml" ContentType="application/vnd.openxmlformats-officedocument.presentationml.notesSlide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charts/chart26.xml" ContentType="application/vnd.openxmlformats-officedocument.drawingml.char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3"/>
  </p:notesMasterIdLst>
  <p:sldIdLst>
    <p:sldId id="256" r:id="rId2"/>
    <p:sldId id="295" r:id="rId3"/>
    <p:sldId id="257" r:id="rId4"/>
    <p:sldId id="302" r:id="rId5"/>
    <p:sldId id="360" r:id="rId6"/>
    <p:sldId id="258" r:id="rId7"/>
    <p:sldId id="303" r:id="rId8"/>
    <p:sldId id="361" r:id="rId9"/>
    <p:sldId id="296" r:id="rId10"/>
    <p:sldId id="371" r:id="rId11"/>
    <p:sldId id="370" r:id="rId12"/>
    <p:sldId id="260" r:id="rId13"/>
    <p:sldId id="304" r:id="rId14"/>
    <p:sldId id="348" r:id="rId15"/>
    <p:sldId id="261" r:id="rId16"/>
    <p:sldId id="305" r:id="rId17"/>
    <p:sldId id="350" r:id="rId18"/>
    <p:sldId id="352" r:id="rId19"/>
    <p:sldId id="353" r:id="rId20"/>
    <p:sldId id="354" r:id="rId21"/>
    <p:sldId id="356" r:id="rId22"/>
    <p:sldId id="357" r:id="rId23"/>
    <p:sldId id="358" r:id="rId24"/>
    <p:sldId id="372" r:id="rId25"/>
    <p:sldId id="373" r:id="rId26"/>
    <p:sldId id="374" r:id="rId27"/>
    <p:sldId id="375" r:id="rId28"/>
    <p:sldId id="299" r:id="rId29"/>
    <p:sldId id="263" r:id="rId30"/>
    <p:sldId id="291" r:id="rId31"/>
    <p:sldId id="343" r:id="rId32"/>
    <p:sldId id="264" r:id="rId33"/>
    <p:sldId id="292" r:id="rId34"/>
    <p:sldId id="345" r:id="rId35"/>
    <p:sldId id="363" r:id="rId36"/>
    <p:sldId id="364" r:id="rId37"/>
    <p:sldId id="365" r:id="rId38"/>
    <p:sldId id="367" r:id="rId39"/>
    <p:sldId id="368" r:id="rId40"/>
    <p:sldId id="369" r:id="rId41"/>
    <p:sldId id="376" r:id="rId4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CCCCFF"/>
    <a:srgbClr val="9999FF"/>
    <a:srgbClr val="00FF00"/>
    <a:srgbClr val="FFFF00"/>
    <a:srgbClr val="99CCFF"/>
    <a:srgbClr val="FF99FF"/>
    <a:srgbClr val="FF66FF"/>
    <a:srgbClr val="00FFFF"/>
    <a:srgbClr val="CC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E9639D4-E3E2-4D34-9284-5A2195B3D0D7}" styleName="Stile chi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7CE84F3-28C3-443E-9E96-99CF82512B78}" styleName="Stile scuro 1 - Color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32" autoAdjust="0"/>
  </p:normalViewPr>
  <p:slideViewPr>
    <p:cSldViewPr>
      <p:cViewPr>
        <p:scale>
          <a:sx n="70" d="100"/>
          <a:sy n="70" d="100"/>
        </p:scale>
        <p:origin x="-1386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I:\invalsi%202019\grafici%20classe%20II%202019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I:\invalsi%202019\grafici%20classe%20V%202019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I:\invalsi%202019\grafici%20classe%20V%202019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I:\invalsi%202019\grafici%20classe%20V%202019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I:\invalsi%202019\grafici%20classe%20V%202019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I:\invalsi%202019\grafici%20classe%20V%202019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I:\invalsi%202019\grafici%20classe%20V%202019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I:\invalsi%202019\grafici%20classe%20V%202019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I:\invalsi%202019\grafici%20classe%20V%202019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I:\invalsi%202019\grafici%20classe%20V%202019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I:\invalsi%202019\grafici%20prova%20nazionale%20201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I:\invalsi%202019\grafici%20classe%20II%202019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I:\invalsi%202019\grafici%20prova%20nazionale%202019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I:\invalsi%202019\grafici%20prova%20nazionale%202019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I:\invalsi%202019\grafici%20prova%20nazionale%202019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I:\invalsi%202019\grafici%20prova%20nazionale%202019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I:\invalsi%202019\grafici%20prova%20nazionale%202019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I:\invalsi%202019\grafici%20prova%20nazionale%202019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I:\invalsi%202019\grafici%20prova%20nazionale%202019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I:\invalsi%202019\grafici%20prova%20nazionale%202019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I:\invalsi%202019\grafici%20prova%20nazionale%202019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I:\invalsi%202019\grafici%20prova%20nazionale%20201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I:\invalsi%202019\grafici%20classe%20II%202019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I:\invalsi%202019\grafici%20prova%20nazionale%202019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I:\invalsi%202019\grafici%20classe%20II%202019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I:\invalsi%202019\grafici%20classe%20II%202019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I:\invalsi%202019\grafici%20classe%20II%202019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I:\invalsi%202019\grafici%20classe%20V%202019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I:\invalsi%202019\grafici%20classe%20V%202019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I:\invalsi%202019\grafici%20classe%20V%20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41"/>
  <c:chart>
    <c:title>
      <c:tx>
        <c:rich>
          <a:bodyPr/>
          <a:lstStyle/>
          <a:p>
            <a:pPr>
              <a:defRPr/>
            </a:pPr>
            <a:r>
              <a:rPr lang="it-IT" sz="2400" dirty="0">
                <a:solidFill>
                  <a:srgbClr val="FFFF00"/>
                </a:solidFill>
              </a:rPr>
              <a:t>Italiano - Punteggio generale </a:t>
            </a:r>
          </a:p>
        </c:rich>
      </c:tx>
      <c:layout/>
    </c:title>
    <c:view3D>
      <c:rAngAx val="1"/>
    </c:view3D>
    <c:sideWall>
      <c:spPr>
        <a:solidFill>
          <a:schemeClr val="bg1"/>
        </a:solidFill>
      </c:spPr>
    </c:sideWall>
    <c:backWall>
      <c:spPr>
        <a:solidFill>
          <a:schemeClr val="bg1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'gen ita'!$A$28</c:f>
              <c:strCache>
                <c:ptCount val="1"/>
                <c:pt idx="0">
                  <c:v>Istituto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DDDDDD"/>
              </a:solidFill>
            </c:spPr>
          </c:dPt>
          <c:dPt>
            <c:idx val="2"/>
            <c:spPr>
              <a:solidFill>
                <a:srgbClr val="9999FF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-6.9444444444444571E-3"/>
                  <c:y val="-3.980362708201185E-2"/>
                </c:manualLayout>
              </c:layout>
              <c:showVal val="1"/>
            </c:dLbl>
            <c:dLbl>
              <c:idx val="1"/>
              <c:layout>
                <c:manualLayout>
                  <c:x val="-2.2222222222222258E-2"/>
                  <c:y val="-3.1842901665609477E-2"/>
                </c:manualLayout>
              </c:layout>
              <c:showVal val="1"/>
            </c:dLbl>
            <c:dLbl>
              <c:idx val="2"/>
              <c:layout>
                <c:manualLayout>
                  <c:x val="-3.0555555555555589E-2"/>
                  <c:y val="-7.9607254164023675E-3"/>
                </c:manualLayout>
              </c:layout>
              <c:showVal val="1"/>
            </c:dLbl>
            <c:dLbl>
              <c:idx val="3"/>
              <c:layout>
                <c:manualLayout>
                  <c:x val="8.3333333333333523E-3"/>
                  <c:y val="-3.9803627082011836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it-IT"/>
              </a:p>
            </c:txPr>
            <c:showVal val="1"/>
          </c:dLbls>
          <c:cat>
            <c:strRef>
              <c:f>'gen ita'!$B$27:$E$27</c:f>
              <c:strCache>
                <c:ptCount val="4"/>
                <c:pt idx="0">
                  <c:v>Istituto</c:v>
                </c:pt>
                <c:pt idx="1">
                  <c:v>Lombardia</c:v>
                </c:pt>
                <c:pt idx="2">
                  <c:v>Nord Ovest</c:v>
                </c:pt>
                <c:pt idx="3">
                  <c:v> Italia</c:v>
                </c:pt>
              </c:strCache>
            </c:strRef>
          </c:cat>
          <c:val>
            <c:numRef>
              <c:f>'gen ita'!$B$28:$E$28</c:f>
              <c:numCache>
                <c:formatCode>0.0</c:formatCode>
                <c:ptCount val="4"/>
                <c:pt idx="0" formatCode="General">
                  <c:v>50.7</c:v>
                </c:pt>
                <c:pt idx="1">
                  <c:v>53</c:v>
                </c:pt>
                <c:pt idx="2">
                  <c:v>53.9</c:v>
                </c:pt>
                <c:pt idx="3">
                  <c:v>53.7</c:v>
                </c:pt>
              </c:numCache>
            </c:numRef>
          </c:val>
        </c:ser>
        <c:shape val="cylinder"/>
        <c:axId val="156083328"/>
        <c:axId val="66777856"/>
        <c:axId val="0"/>
      </c:bar3DChart>
      <c:catAx>
        <c:axId val="15608332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66777856"/>
        <c:crosses val="autoZero"/>
        <c:auto val="1"/>
        <c:lblAlgn val="ctr"/>
        <c:lblOffset val="100"/>
      </c:catAx>
      <c:valAx>
        <c:axId val="667778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15608332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it-IT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41"/>
  <c:chart>
    <c:title>
      <c:tx>
        <c:rich>
          <a:bodyPr/>
          <a:lstStyle/>
          <a:p>
            <a:pPr>
              <a:defRPr/>
            </a:pPr>
            <a:r>
              <a:rPr lang="it-IT" sz="2000" dirty="0">
                <a:solidFill>
                  <a:srgbClr val="FFFF00"/>
                </a:solidFill>
              </a:rPr>
              <a:t>Matematica - Punteggi generali</a:t>
            </a:r>
          </a:p>
        </c:rich>
      </c:tx>
      <c:layout/>
    </c:title>
    <c:view3D>
      <c:rAngAx val="1"/>
    </c:view3D>
    <c:sideWall>
      <c:spPr>
        <a:solidFill>
          <a:schemeClr val="bg1"/>
        </a:solidFill>
      </c:spPr>
    </c:sideWall>
    <c:backWall>
      <c:spPr>
        <a:solidFill>
          <a:schemeClr val="bg1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'gen mate'!$A$28</c:f>
              <c:strCache>
                <c:ptCount val="1"/>
                <c:pt idx="0">
                  <c:v>Istituto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9999FF"/>
              </a:solidFill>
            </c:spPr>
          </c:dPt>
          <c:dPt>
            <c:idx val="2"/>
            <c:spPr>
              <a:solidFill>
                <a:srgbClr val="9999FF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0"/>
                  <c:y val="-3.4219223976470391E-2"/>
                </c:manualLayout>
              </c:layout>
              <c:showVal val="1"/>
            </c:dLbl>
            <c:dLbl>
              <c:idx val="1"/>
              <c:layout>
                <c:manualLayout>
                  <c:x val="-4.1666666666666683E-3"/>
                  <c:y val="-1.8116059752249013E-2"/>
                </c:manualLayout>
              </c:layout>
              <c:showVal val="1"/>
            </c:dLbl>
            <c:dLbl>
              <c:idx val="2"/>
              <c:layout>
                <c:manualLayout>
                  <c:x val="-1.111111111111112E-2"/>
                  <c:y val="-1.6103164224221349E-2"/>
                </c:manualLayout>
              </c:layout>
              <c:showVal val="1"/>
            </c:dLbl>
            <c:dLbl>
              <c:idx val="3"/>
              <c:layout>
                <c:manualLayout>
                  <c:x val="-1.3888888888888905E-3"/>
                  <c:y val="-2.4154746336331991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it-IT"/>
              </a:p>
            </c:txPr>
            <c:showVal val="1"/>
          </c:dLbls>
          <c:cat>
            <c:strRef>
              <c:f>'gen mate'!$B$27:$E$27</c:f>
              <c:strCache>
                <c:ptCount val="4"/>
                <c:pt idx="0">
                  <c:v>Istituto</c:v>
                </c:pt>
                <c:pt idx="1">
                  <c:v>Lombardia</c:v>
                </c:pt>
                <c:pt idx="2">
                  <c:v>Nord Ovest</c:v>
                </c:pt>
                <c:pt idx="3">
                  <c:v> Italia</c:v>
                </c:pt>
              </c:strCache>
            </c:strRef>
          </c:cat>
          <c:val>
            <c:numRef>
              <c:f>'gen mate'!$B$28:$E$28</c:f>
              <c:numCache>
                <c:formatCode>0.0</c:formatCode>
                <c:ptCount val="4"/>
                <c:pt idx="0" formatCode="General">
                  <c:v>57.7</c:v>
                </c:pt>
                <c:pt idx="1">
                  <c:v>60.3</c:v>
                </c:pt>
                <c:pt idx="2">
                  <c:v>59.9</c:v>
                </c:pt>
                <c:pt idx="3">
                  <c:v>57.9</c:v>
                </c:pt>
              </c:numCache>
            </c:numRef>
          </c:val>
        </c:ser>
        <c:shape val="cylinder"/>
        <c:axId val="201092480"/>
        <c:axId val="201094272"/>
        <c:axId val="0"/>
      </c:bar3DChart>
      <c:catAx>
        <c:axId val="20109248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201094272"/>
        <c:crosses val="autoZero"/>
        <c:auto val="1"/>
        <c:lblAlgn val="ctr"/>
        <c:lblOffset val="100"/>
      </c:catAx>
      <c:valAx>
        <c:axId val="2010942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2010924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it-IT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view3D>
      <c:rAngAx val="1"/>
    </c:view3D>
    <c:plotArea>
      <c:layout>
        <c:manualLayout>
          <c:layoutTarget val="inner"/>
          <c:xMode val="edge"/>
          <c:yMode val="edge"/>
          <c:x val="6.7455504232183813E-2"/>
          <c:y val="5.1400554097404488E-2"/>
          <c:w val="0.74265690192981193"/>
          <c:h val="0.66311205890930303"/>
        </c:manualLayout>
      </c:layout>
      <c:bar3DChart>
        <c:barDir val="col"/>
        <c:grouping val="clustered"/>
        <c:ser>
          <c:idx val="0"/>
          <c:order val="0"/>
          <c:tx>
            <c:strRef>
              <c:f>'gen mate'!$B$2</c:f>
              <c:strCache>
                <c:ptCount val="1"/>
                <c:pt idx="0">
                  <c:v>Media punteggio
al netto del cheating 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'gen mate'!$A$3:$A$13</c:f>
              <c:strCache>
                <c:ptCount val="11"/>
                <c:pt idx="0">
                  <c:v>Villanterio 5A</c:v>
                </c:pt>
                <c:pt idx="1">
                  <c:v>Magherno 5A</c:v>
                </c:pt>
                <c:pt idx="2">
                  <c:v>Copiano 5A</c:v>
                </c:pt>
                <c:pt idx="3">
                  <c:v>Inverno 5A</c:v>
                </c:pt>
                <c:pt idx="4">
                  <c:v>Vistarino 5A</c:v>
                </c:pt>
                <c:pt idx="5">
                  <c:v>Marzano 5A</c:v>
                </c:pt>
                <c:pt idx="6">
                  <c:v>Marzano 5B</c:v>
                </c:pt>
                <c:pt idx="7">
                  <c:v>Miradolo 5A</c:v>
                </c:pt>
                <c:pt idx="8">
                  <c:v>Miradolo 5B</c:v>
                </c:pt>
                <c:pt idx="9">
                  <c:v>Gerenzago 5A</c:v>
                </c:pt>
                <c:pt idx="10">
                  <c:v>Istituto</c:v>
                </c:pt>
              </c:strCache>
            </c:strRef>
          </c:cat>
          <c:val>
            <c:numRef>
              <c:f>'gen mate'!$B$3:$B$13</c:f>
              <c:numCache>
                <c:formatCode>General</c:formatCode>
                <c:ptCount val="11"/>
                <c:pt idx="0">
                  <c:v>61.7</c:v>
                </c:pt>
                <c:pt idx="1">
                  <c:v>62.7</c:v>
                </c:pt>
                <c:pt idx="2">
                  <c:v>45.9</c:v>
                </c:pt>
                <c:pt idx="3">
                  <c:v>58.2</c:v>
                </c:pt>
                <c:pt idx="4">
                  <c:v>55.7</c:v>
                </c:pt>
                <c:pt idx="5">
                  <c:v>61</c:v>
                </c:pt>
                <c:pt idx="6">
                  <c:v>63.6</c:v>
                </c:pt>
                <c:pt idx="7">
                  <c:v>58</c:v>
                </c:pt>
                <c:pt idx="8">
                  <c:v>53.9</c:v>
                </c:pt>
                <c:pt idx="9">
                  <c:v>53.2</c:v>
                </c:pt>
                <c:pt idx="10">
                  <c:v>57.7</c:v>
                </c:pt>
              </c:numCache>
            </c:numRef>
          </c:val>
        </c:ser>
        <c:ser>
          <c:idx val="1"/>
          <c:order val="1"/>
          <c:tx>
            <c:strRef>
              <c:f>'gen mate'!$C$2</c:f>
              <c:strCache>
                <c:ptCount val="1"/>
                <c:pt idx="0">
                  <c:v>Punteggio LOMBARDIA 
60,3</c:v>
                </c:pt>
              </c:strCache>
            </c:strRef>
          </c:tx>
          <c:spPr>
            <a:solidFill>
              <a:srgbClr val="CCCCFF"/>
            </a:solidFill>
          </c:spPr>
          <c:cat>
            <c:strRef>
              <c:f>'gen mate'!$A$3:$A$13</c:f>
              <c:strCache>
                <c:ptCount val="11"/>
                <c:pt idx="0">
                  <c:v>Villanterio 5A</c:v>
                </c:pt>
                <c:pt idx="1">
                  <c:v>Magherno 5A</c:v>
                </c:pt>
                <c:pt idx="2">
                  <c:v>Copiano 5A</c:v>
                </c:pt>
                <c:pt idx="3">
                  <c:v>Inverno 5A</c:v>
                </c:pt>
                <c:pt idx="4">
                  <c:v>Vistarino 5A</c:v>
                </c:pt>
                <c:pt idx="5">
                  <c:v>Marzano 5A</c:v>
                </c:pt>
                <c:pt idx="6">
                  <c:v>Marzano 5B</c:v>
                </c:pt>
                <c:pt idx="7">
                  <c:v>Miradolo 5A</c:v>
                </c:pt>
                <c:pt idx="8">
                  <c:v>Miradolo 5B</c:v>
                </c:pt>
                <c:pt idx="9">
                  <c:v>Gerenzago 5A</c:v>
                </c:pt>
                <c:pt idx="10">
                  <c:v>Istituto</c:v>
                </c:pt>
              </c:strCache>
            </c:strRef>
          </c:cat>
          <c:val>
            <c:numRef>
              <c:f>'gen mate'!$C$3:$C$13</c:f>
              <c:numCache>
                <c:formatCode>0.0</c:formatCode>
                <c:ptCount val="11"/>
                <c:pt idx="0">
                  <c:v>60.3</c:v>
                </c:pt>
                <c:pt idx="1">
                  <c:v>60.3</c:v>
                </c:pt>
                <c:pt idx="2">
                  <c:v>60.3</c:v>
                </c:pt>
                <c:pt idx="3">
                  <c:v>60.3</c:v>
                </c:pt>
                <c:pt idx="4">
                  <c:v>60.3</c:v>
                </c:pt>
                <c:pt idx="5">
                  <c:v>60.3</c:v>
                </c:pt>
                <c:pt idx="6">
                  <c:v>60.3</c:v>
                </c:pt>
                <c:pt idx="7">
                  <c:v>60.3</c:v>
                </c:pt>
                <c:pt idx="8">
                  <c:v>60.3</c:v>
                </c:pt>
                <c:pt idx="9">
                  <c:v>60.3</c:v>
                </c:pt>
                <c:pt idx="10">
                  <c:v>60.3</c:v>
                </c:pt>
              </c:numCache>
            </c:numRef>
          </c:val>
        </c:ser>
        <c:ser>
          <c:idx val="2"/>
          <c:order val="2"/>
          <c:tx>
            <c:strRef>
              <c:f>'gen mate'!$D$2</c:f>
              <c:strCache>
                <c:ptCount val="1"/>
                <c:pt idx="0">
                  <c:v>Punteggio Nord Ovest
59,9</c:v>
                </c:pt>
              </c:strCache>
            </c:strRef>
          </c:tx>
          <c:spPr>
            <a:solidFill>
              <a:srgbClr val="9999FF"/>
            </a:solidFill>
          </c:spPr>
          <c:cat>
            <c:strRef>
              <c:f>'gen mate'!$A$3:$A$13</c:f>
              <c:strCache>
                <c:ptCount val="11"/>
                <c:pt idx="0">
                  <c:v>Villanterio 5A</c:v>
                </c:pt>
                <c:pt idx="1">
                  <c:v>Magherno 5A</c:v>
                </c:pt>
                <c:pt idx="2">
                  <c:v>Copiano 5A</c:v>
                </c:pt>
                <c:pt idx="3">
                  <c:v>Inverno 5A</c:v>
                </c:pt>
                <c:pt idx="4">
                  <c:v>Vistarino 5A</c:v>
                </c:pt>
                <c:pt idx="5">
                  <c:v>Marzano 5A</c:v>
                </c:pt>
                <c:pt idx="6">
                  <c:v>Marzano 5B</c:v>
                </c:pt>
                <c:pt idx="7">
                  <c:v>Miradolo 5A</c:v>
                </c:pt>
                <c:pt idx="8">
                  <c:v>Miradolo 5B</c:v>
                </c:pt>
                <c:pt idx="9">
                  <c:v>Gerenzago 5A</c:v>
                </c:pt>
                <c:pt idx="10">
                  <c:v>Istituto</c:v>
                </c:pt>
              </c:strCache>
            </c:strRef>
          </c:cat>
          <c:val>
            <c:numRef>
              <c:f>'gen mate'!$D$3:$D$13</c:f>
              <c:numCache>
                <c:formatCode>0.0</c:formatCode>
                <c:ptCount val="11"/>
                <c:pt idx="0">
                  <c:v>59.9</c:v>
                </c:pt>
                <c:pt idx="1">
                  <c:v>59.9</c:v>
                </c:pt>
                <c:pt idx="2">
                  <c:v>59.9</c:v>
                </c:pt>
                <c:pt idx="3">
                  <c:v>59.9</c:v>
                </c:pt>
                <c:pt idx="4">
                  <c:v>59.9</c:v>
                </c:pt>
                <c:pt idx="5">
                  <c:v>59.9</c:v>
                </c:pt>
                <c:pt idx="6">
                  <c:v>59.9</c:v>
                </c:pt>
                <c:pt idx="7">
                  <c:v>59.9</c:v>
                </c:pt>
                <c:pt idx="8">
                  <c:v>59.9</c:v>
                </c:pt>
                <c:pt idx="9">
                  <c:v>59.9</c:v>
                </c:pt>
                <c:pt idx="10">
                  <c:v>59.9</c:v>
                </c:pt>
              </c:numCache>
            </c:numRef>
          </c:val>
        </c:ser>
        <c:ser>
          <c:idx val="3"/>
          <c:order val="3"/>
          <c:tx>
            <c:strRef>
              <c:f>'gen mate'!$E$2</c:f>
              <c:strCache>
                <c:ptCount val="1"/>
                <c:pt idx="0">
                  <c:v>Punteggio Italia
57,9</c:v>
                </c:pt>
              </c:strCache>
            </c:strRef>
          </c:tx>
          <c:spPr>
            <a:solidFill>
              <a:srgbClr val="9966FF"/>
            </a:solidFill>
          </c:spPr>
          <c:cat>
            <c:strRef>
              <c:f>'gen mate'!$A$3:$A$13</c:f>
              <c:strCache>
                <c:ptCount val="11"/>
                <c:pt idx="0">
                  <c:v>Villanterio 5A</c:v>
                </c:pt>
                <c:pt idx="1">
                  <c:v>Magherno 5A</c:v>
                </c:pt>
                <c:pt idx="2">
                  <c:v>Copiano 5A</c:v>
                </c:pt>
                <c:pt idx="3">
                  <c:v>Inverno 5A</c:v>
                </c:pt>
                <c:pt idx="4">
                  <c:v>Vistarino 5A</c:v>
                </c:pt>
                <c:pt idx="5">
                  <c:v>Marzano 5A</c:v>
                </c:pt>
                <c:pt idx="6">
                  <c:v>Marzano 5B</c:v>
                </c:pt>
                <c:pt idx="7">
                  <c:v>Miradolo 5A</c:v>
                </c:pt>
                <c:pt idx="8">
                  <c:v>Miradolo 5B</c:v>
                </c:pt>
                <c:pt idx="9">
                  <c:v>Gerenzago 5A</c:v>
                </c:pt>
                <c:pt idx="10">
                  <c:v>Istituto</c:v>
                </c:pt>
              </c:strCache>
            </c:strRef>
          </c:cat>
          <c:val>
            <c:numRef>
              <c:f>'gen mate'!$E$3:$E$13</c:f>
              <c:numCache>
                <c:formatCode>0.0</c:formatCode>
                <c:ptCount val="11"/>
                <c:pt idx="0">
                  <c:v>57.9</c:v>
                </c:pt>
                <c:pt idx="1">
                  <c:v>57.9</c:v>
                </c:pt>
                <c:pt idx="2">
                  <c:v>57.9</c:v>
                </c:pt>
                <c:pt idx="3">
                  <c:v>57.9</c:v>
                </c:pt>
                <c:pt idx="4">
                  <c:v>57.9</c:v>
                </c:pt>
                <c:pt idx="5">
                  <c:v>57.9</c:v>
                </c:pt>
                <c:pt idx="6">
                  <c:v>57.9</c:v>
                </c:pt>
                <c:pt idx="7">
                  <c:v>57.9</c:v>
                </c:pt>
                <c:pt idx="8">
                  <c:v>57.9</c:v>
                </c:pt>
                <c:pt idx="9">
                  <c:v>57.9</c:v>
                </c:pt>
                <c:pt idx="10">
                  <c:v>57.9</c:v>
                </c:pt>
              </c:numCache>
            </c:numRef>
          </c:val>
        </c:ser>
        <c:shape val="cylinder"/>
        <c:axId val="201194880"/>
        <c:axId val="201208960"/>
        <c:axId val="0"/>
      </c:bar3DChart>
      <c:catAx>
        <c:axId val="201194880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/>
            </a:pPr>
            <a:endParaRPr lang="it-IT"/>
          </a:p>
        </c:txPr>
        <c:crossAx val="201208960"/>
        <c:crosses val="autoZero"/>
        <c:auto val="1"/>
        <c:lblAlgn val="ctr"/>
        <c:lblOffset val="100"/>
      </c:catAx>
      <c:valAx>
        <c:axId val="2012089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201194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240217313261267"/>
          <c:y val="0.10494604841061564"/>
          <c:w val="0.15543977215614058"/>
          <c:h val="0.8364041994750655"/>
        </c:manualLayout>
      </c:layout>
      <c:txPr>
        <a:bodyPr/>
        <a:lstStyle/>
        <a:p>
          <a:pPr>
            <a:defRPr sz="1400" b="1"/>
          </a:pPr>
          <a:endParaRPr lang="it-IT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'gen mate'!$B$67</c:f>
              <c:strCache>
                <c:ptCount val="1"/>
                <c:pt idx="0">
                  <c:v>Media punteggio
al netto del cheating 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'gen mate'!$A$68:$A$78</c:f>
              <c:strCache>
                <c:ptCount val="11"/>
                <c:pt idx="0">
                  <c:v>Villanterio 5A</c:v>
                </c:pt>
                <c:pt idx="1">
                  <c:v>Magherno 5A</c:v>
                </c:pt>
                <c:pt idx="2">
                  <c:v>Copiano 5A</c:v>
                </c:pt>
                <c:pt idx="3">
                  <c:v>Inverno 5A</c:v>
                </c:pt>
                <c:pt idx="4">
                  <c:v>Vistarino 5A</c:v>
                </c:pt>
                <c:pt idx="5">
                  <c:v>Marzano 5A</c:v>
                </c:pt>
                <c:pt idx="6">
                  <c:v>Marzano 5B</c:v>
                </c:pt>
                <c:pt idx="7">
                  <c:v>Miradolo 5A</c:v>
                </c:pt>
                <c:pt idx="8">
                  <c:v>Miradolo 5B</c:v>
                </c:pt>
                <c:pt idx="9">
                  <c:v>Gerenzago 5A</c:v>
                </c:pt>
                <c:pt idx="10">
                  <c:v>Istituto</c:v>
                </c:pt>
              </c:strCache>
            </c:strRef>
          </c:cat>
          <c:val>
            <c:numRef>
              <c:f>'gen mate'!$B$68:$B$78</c:f>
              <c:numCache>
                <c:formatCode>General</c:formatCode>
                <c:ptCount val="11"/>
                <c:pt idx="0">
                  <c:v>61.7</c:v>
                </c:pt>
                <c:pt idx="1">
                  <c:v>62.7</c:v>
                </c:pt>
                <c:pt idx="2">
                  <c:v>45.9</c:v>
                </c:pt>
                <c:pt idx="3">
                  <c:v>58.2</c:v>
                </c:pt>
                <c:pt idx="4">
                  <c:v>55.7</c:v>
                </c:pt>
                <c:pt idx="5">
                  <c:v>61</c:v>
                </c:pt>
                <c:pt idx="6">
                  <c:v>63.6</c:v>
                </c:pt>
                <c:pt idx="7">
                  <c:v>58</c:v>
                </c:pt>
                <c:pt idx="8">
                  <c:v>53.9</c:v>
                </c:pt>
                <c:pt idx="9">
                  <c:v>53.2</c:v>
                </c:pt>
                <c:pt idx="10">
                  <c:v>57.7</c:v>
                </c:pt>
              </c:numCache>
            </c:numRef>
          </c:val>
        </c:ser>
        <c:ser>
          <c:idx val="1"/>
          <c:order val="1"/>
          <c:tx>
            <c:strRef>
              <c:f>'gen mate'!$C$67</c:f>
              <c:strCache>
                <c:ptCount val="1"/>
                <c:pt idx="0">
                  <c:v>Punteggio Italia
</c:v>
                </c:pt>
              </c:strCache>
            </c:strRef>
          </c:tx>
          <c:spPr>
            <a:solidFill>
              <a:srgbClr val="9966FF"/>
            </a:solidFill>
          </c:spPr>
          <c:cat>
            <c:strRef>
              <c:f>'gen mate'!$A$68:$A$78</c:f>
              <c:strCache>
                <c:ptCount val="11"/>
                <c:pt idx="0">
                  <c:v>Villanterio 5A</c:v>
                </c:pt>
                <c:pt idx="1">
                  <c:v>Magherno 5A</c:v>
                </c:pt>
                <c:pt idx="2">
                  <c:v>Copiano 5A</c:v>
                </c:pt>
                <c:pt idx="3">
                  <c:v>Inverno 5A</c:v>
                </c:pt>
                <c:pt idx="4">
                  <c:v>Vistarino 5A</c:v>
                </c:pt>
                <c:pt idx="5">
                  <c:v>Marzano 5A</c:v>
                </c:pt>
                <c:pt idx="6">
                  <c:v>Marzano 5B</c:v>
                </c:pt>
                <c:pt idx="7">
                  <c:v>Miradolo 5A</c:v>
                </c:pt>
                <c:pt idx="8">
                  <c:v>Miradolo 5B</c:v>
                </c:pt>
                <c:pt idx="9">
                  <c:v>Gerenzago 5A</c:v>
                </c:pt>
                <c:pt idx="10">
                  <c:v>Istituto</c:v>
                </c:pt>
              </c:strCache>
            </c:strRef>
          </c:cat>
          <c:val>
            <c:numRef>
              <c:f>'gen mate'!$C$68:$C$78</c:f>
              <c:numCache>
                <c:formatCode>0.0</c:formatCode>
                <c:ptCount val="11"/>
                <c:pt idx="0">
                  <c:v>57.9</c:v>
                </c:pt>
                <c:pt idx="1">
                  <c:v>57.9</c:v>
                </c:pt>
                <c:pt idx="2">
                  <c:v>57.9</c:v>
                </c:pt>
                <c:pt idx="3">
                  <c:v>57.9</c:v>
                </c:pt>
                <c:pt idx="4">
                  <c:v>57.9</c:v>
                </c:pt>
                <c:pt idx="5">
                  <c:v>57.9</c:v>
                </c:pt>
                <c:pt idx="6">
                  <c:v>57.9</c:v>
                </c:pt>
                <c:pt idx="7">
                  <c:v>57.9</c:v>
                </c:pt>
                <c:pt idx="8">
                  <c:v>57.9</c:v>
                </c:pt>
                <c:pt idx="9">
                  <c:v>57.9</c:v>
                </c:pt>
                <c:pt idx="10">
                  <c:v>57.9</c:v>
                </c:pt>
              </c:numCache>
            </c:numRef>
          </c:val>
        </c:ser>
        <c:shape val="cylinder"/>
        <c:axId val="201242496"/>
        <c:axId val="201244032"/>
        <c:axId val="0"/>
      </c:bar3DChart>
      <c:catAx>
        <c:axId val="20124249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201244032"/>
        <c:crosses val="autoZero"/>
        <c:auto val="1"/>
        <c:lblAlgn val="ctr"/>
        <c:lblOffset val="100"/>
      </c:catAx>
      <c:valAx>
        <c:axId val="2012440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20124249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it-IT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ingl!$A$23</c:f>
              <c:strCache>
                <c:ptCount val="1"/>
                <c:pt idx="0">
                  <c:v>Istituto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CCCCFF"/>
              </a:solidFill>
            </c:spPr>
          </c:dPt>
          <c:dPt>
            <c:idx val="2"/>
            <c:spPr>
              <a:solidFill>
                <a:srgbClr val="9999FF"/>
              </a:solidFill>
            </c:spPr>
          </c:dPt>
          <c:dPt>
            <c:idx val="3"/>
            <c:spPr>
              <a:solidFill>
                <a:srgbClr val="9966FF"/>
              </a:solidFill>
            </c:spPr>
          </c:dPt>
          <c:dLbls>
            <c:dLbl>
              <c:idx val="0"/>
              <c:layout>
                <c:manualLayout>
                  <c:x val="-5.5555555555555558E-3"/>
                  <c:y val="-1.8116056880931698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2.8180532925893797E-2"/>
                </c:manualLayout>
              </c:layout>
              <c:showVal val="1"/>
            </c:dLbl>
            <c:dLbl>
              <c:idx val="2"/>
              <c:layout>
                <c:manualLayout>
                  <c:x val="8.1944444444444459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5.416666666666678E-2"/>
                  <c:y val="-6.8438437105742073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it-IT"/>
              </a:p>
            </c:txPr>
            <c:showVal val="1"/>
          </c:dLbls>
          <c:cat>
            <c:strRef>
              <c:f>ingl!$B$22:$E$22</c:f>
              <c:strCache>
                <c:ptCount val="4"/>
                <c:pt idx="0">
                  <c:v>Istituto</c:v>
                </c:pt>
                <c:pt idx="1">
                  <c:v>Lombardia</c:v>
                </c:pt>
                <c:pt idx="2">
                  <c:v>Nord Ovest</c:v>
                </c:pt>
                <c:pt idx="3">
                  <c:v> Italia</c:v>
                </c:pt>
              </c:strCache>
            </c:strRef>
          </c:cat>
          <c:val>
            <c:numRef>
              <c:f>ingl!$B$23:$E$23</c:f>
              <c:numCache>
                <c:formatCode>0.0</c:formatCode>
                <c:ptCount val="4"/>
                <c:pt idx="0" formatCode="General">
                  <c:v>80.5</c:v>
                </c:pt>
                <c:pt idx="1">
                  <c:v>78.400000000000006</c:v>
                </c:pt>
                <c:pt idx="2">
                  <c:v>77.7</c:v>
                </c:pt>
                <c:pt idx="3">
                  <c:v>75.900000000000006</c:v>
                </c:pt>
              </c:numCache>
            </c:numRef>
          </c:val>
        </c:ser>
        <c:shape val="cylinder"/>
        <c:axId val="201316992"/>
        <c:axId val="201318784"/>
        <c:axId val="0"/>
      </c:bar3DChart>
      <c:catAx>
        <c:axId val="20131699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201318784"/>
        <c:crosses val="autoZero"/>
        <c:auto val="1"/>
        <c:lblAlgn val="ctr"/>
        <c:lblOffset val="100"/>
      </c:catAx>
      <c:valAx>
        <c:axId val="2013187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20131699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it-IT"/>
        </a:p>
      </c:txPr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ingl!$B$4</c:f>
              <c:strCache>
                <c:ptCount val="1"/>
                <c:pt idx="0">
                  <c:v>Media del punteggio
percentuale
al netto del cheating 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ingl!$A$5:$A$15</c:f>
              <c:strCache>
                <c:ptCount val="11"/>
                <c:pt idx="0">
                  <c:v>Villanterio 5A</c:v>
                </c:pt>
                <c:pt idx="1">
                  <c:v>Magherno 5A</c:v>
                </c:pt>
                <c:pt idx="2">
                  <c:v>Copiano 5A</c:v>
                </c:pt>
                <c:pt idx="3">
                  <c:v>Inverno 5A</c:v>
                </c:pt>
                <c:pt idx="4">
                  <c:v>Vistarino 5A</c:v>
                </c:pt>
                <c:pt idx="5">
                  <c:v>Marzano 5A</c:v>
                </c:pt>
                <c:pt idx="6">
                  <c:v>Marzano 5B</c:v>
                </c:pt>
                <c:pt idx="7">
                  <c:v>Miradolo 5A</c:v>
                </c:pt>
                <c:pt idx="8">
                  <c:v>Miradolo 5B</c:v>
                </c:pt>
                <c:pt idx="9">
                  <c:v>Gerenzago 5A</c:v>
                </c:pt>
                <c:pt idx="10">
                  <c:v>Istituto</c:v>
                </c:pt>
              </c:strCache>
            </c:strRef>
          </c:cat>
          <c:val>
            <c:numRef>
              <c:f>ingl!$B$5:$B$15</c:f>
              <c:numCache>
                <c:formatCode>General</c:formatCode>
                <c:ptCount val="11"/>
                <c:pt idx="0">
                  <c:v>84</c:v>
                </c:pt>
                <c:pt idx="1">
                  <c:v>80.400000000000006</c:v>
                </c:pt>
                <c:pt idx="2">
                  <c:v>76.5</c:v>
                </c:pt>
                <c:pt idx="3">
                  <c:v>80.3</c:v>
                </c:pt>
                <c:pt idx="4">
                  <c:v>87.4</c:v>
                </c:pt>
                <c:pt idx="5">
                  <c:v>84</c:v>
                </c:pt>
                <c:pt idx="6">
                  <c:v>85.3</c:v>
                </c:pt>
                <c:pt idx="7">
                  <c:v>78.400000000000006</c:v>
                </c:pt>
                <c:pt idx="8">
                  <c:v>69.3</c:v>
                </c:pt>
                <c:pt idx="9">
                  <c:v>78</c:v>
                </c:pt>
                <c:pt idx="10">
                  <c:v>80.5</c:v>
                </c:pt>
              </c:numCache>
            </c:numRef>
          </c:val>
        </c:ser>
        <c:ser>
          <c:idx val="1"/>
          <c:order val="1"/>
          <c:tx>
            <c:strRef>
              <c:f>ingl!$C$4</c:f>
              <c:strCache>
                <c:ptCount val="1"/>
                <c:pt idx="0">
                  <c:v>Punteggio LOMBARDIA 
78,4</c:v>
                </c:pt>
              </c:strCache>
            </c:strRef>
          </c:tx>
          <c:spPr>
            <a:solidFill>
              <a:srgbClr val="CCCCFF"/>
            </a:solidFill>
          </c:spPr>
          <c:cat>
            <c:strRef>
              <c:f>ingl!$A$5:$A$15</c:f>
              <c:strCache>
                <c:ptCount val="11"/>
                <c:pt idx="0">
                  <c:v>Villanterio 5A</c:v>
                </c:pt>
                <c:pt idx="1">
                  <c:v>Magherno 5A</c:v>
                </c:pt>
                <c:pt idx="2">
                  <c:v>Copiano 5A</c:v>
                </c:pt>
                <c:pt idx="3">
                  <c:v>Inverno 5A</c:v>
                </c:pt>
                <c:pt idx="4">
                  <c:v>Vistarino 5A</c:v>
                </c:pt>
                <c:pt idx="5">
                  <c:v>Marzano 5A</c:v>
                </c:pt>
                <c:pt idx="6">
                  <c:v>Marzano 5B</c:v>
                </c:pt>
                <c:pt idx="7">
                  <c:v>Miradolo 5A</c:v>
                </c:pt>
                <c:pt idx="8">
                  <c:v>Miradolo 5B</c:v>
                </c:pt>
                <c:pt idx="9">
                  <c:v>Gerenzago 5A</c:v>
                </c:pt>
                <c:pt idx="10">
                  <c:v>Istituto</c:v>
                </c:pt>
              </c:strCache>
            </c:strRef>
          </c:cat>
          <c:val>
            <c:numRef>
              <c:f>ingl!$C$5:$C$15</c:f>
              <c:numCache>
                <c:formatCode>0.0</c:formatCode>
                <c:ptCount val="11"/>
                <c:pt idx="0">
                  <c:v>78.400000000000006</c:v>
                </c:pt>
                <c:pt idx="1">
                  <c:v>78.400000000000006</c:v>
                </c:pt>
                <c:pt idx="2">
                  <c:v>78.400000000000006</c:v>
                </c:pt>
                <c:pt idx="3">
                  <c:v>78.400000000000006</c:v>
                </c:pt>
                <c:pt idx="4">
                  <c:v>78.400000000000006</c:v>
                </c:pt>
                <c:pt idx="5">
                  <c:v>78.400000000000006</c:v>
                </c:pt>
                <c:pt idx="6">
                  <c:v>78.400000000000006</c:v>
                </c:pt>
                <c:pt idx="7">
                  <c:v>78.400000000000006</c:v>
                </c:pt>
                <c:pt idx="8">
                  <c:v>78.400000000000006</c:v>
                </c:pt>
                <c:pt idx="9">
                  <c:v>78.400000000000006</c:v>
                </c:pt>
                <c:pt idx="10">
                  <c:v>78.400000000000006</c:v>
                </c:pt>
              </c:numCache>
            </c:numRef>
          </c:val>
        </c:ser>
        <c:ser>
          <c:idx val="2"/>
          <c:order val="2"/>
          <c:tx>
            <c:strRef>
              <c:f>ingl!$D$4</c:f>
              <c:strCache>
                <c:ptCount val="1"/>
                <c:pt idx="0">
                  <c:v>Punteggio Nord Ovest
77,7</c:v>
                </c:pt>
              </c:strCache>
            </c:strRef>
          </c:tx>
          <c:spPr>
            <a:solidFill>
              <a:srgbClr val="9999FF"/>
            </a:solidFill>
          </c:spPr>
          <c:cat>
            <c:strRef>
              <c:f>ingl!$A$5:$A$15</c:f>
              <c:strCache>
                <c:ptCount val="11"/>
                <c:pt idx="0">
                  <c:v>Villanterio 5A</c:v>
                </c:pt>
                <c:pt idx="1">
                  <c:v>Magherno 5A</c:v>
                </c:pt>
                <c:pt idx="2">
                  <c:v>Copiano 5A</c:v>
                </c:pt>
                <c:pt idx="3">
                  <c:v>Inverno 5A</c:v>
                </c:pt>
                <c:pt idx="4">
                  <c:v>Vistarino 5A</c:v>
                </c:pt>
                <c:pt idx="5">
                  <c:v>Marzano 5A</c:v>
                </c:pt>
                <c:pt idx="6">
                  <c:v>Marzano 5B</c:v>
                </c:pt>
                <c:pt idx="7">
                  <c:v>Miradolo 5A</c:v>
                </c:pt>
                <c:pt idx="8">
                  <c:v>Miradolo 5B</c:v>
                </c:pt>
                <c:pt idx="9">
                  <c:v>Gerenzago 5A</c:v>
                </c:pt>
                <c:pt idx="10">
                  <c:v>Istituto</c:v>
                </c:pt>
              </c:strCache>
            </c:strRef>
          </c:cat>
          <c:val>
            <c:numRef>
              <c:f>ingl!$D$5:$D$15</c:f>
              <c:numCache>
                <c:formatCode>0.0</c:formatCode>
                <c:ptCount val="11"/>
                <c:pt idx="0">
                  <c:v>77.7</c:v>
                </c:pt>
                <c:pt idx="1">
                  <c:v>77.7</c:v>
                </c:pt>
                <c:pt idx="2">
                  <c:v>77.7</c:v>
                </c:pt>
                <c:pt idx="3">
                  <c:v>77.7</c:v>
                </c:pt>
                <c:pt idx="4">
                  <c:v>77.7</c:v>
                </c:pt>
                <c:pt idx="5">
                  <c:v>77.7</c:v>
                </c:pt>
                <c:pt idx="6">
                  <c:v>77.7</c:v>
                </c:pt>
                <c:pt idx="7">
                  <c:v>77.7</c:v>
                </c:pt>
                <c:pt idx="8">
                  <c:v>77.7</c:v>
                </c:pt>
                <c:pt idx="9">
                  <c:v>77.7</c:v>
                </c:pt>
                <c:pt idx="10">
                  <c:v>77.7</c:v>
                </c:pt>
              </c:numCache>
            </c:numRef>
          </c:val>
        </c:ser>
        <c:ser>
          <c:idx val="3"/>
          <c:order val="3"/>
          <c:tx>
            <c:strRef>
              <c:f>ingl!$E$4</c:f>
              <c:strCache>
                <c:ptCount val="1"/>
                <c:pt idx="0">
                  <c:v>Punteggio Italia
75,9</c:v>
                </c:pt>
              </c:strCache>
            </c:strRef>
          </c:tx>
          <c:spPr>
            <a:solidFill>
              <a:srgbClr val="9966FF"/>
            </a:solidFill>
          </c:spPr>
          <c:cat>
            <c:strRef>
              <c:f>ingl!$A$5:$A$15</c:f>
              <c:strCache>
                <c:ptCount val="11"/>
                <c:pt idx="0">
                  <c:v>Villanterio 5A</c:v>
                </c:pt>
                <c:pt idx="1">
                  <c:v>Magherno 5A</c:v>
                </c:pt>
                <c:pt idx="2">
                  <c:v>Copiano 5A</c:v>
                </c:pt>
                <c:pt idx="3">
                  <c:v>Inverno 5A</c:v>
                </c:pt>
                <c:pt idx="4">
                  <c:v>Vistarino 5A</c:v>
                </c:pt>
                <c:pt idx="5">
                  <c:v>Marzano 5A</c:v>
                </c:pt>
                <c:pt idx="6">
                  <c:v>Marzano 5B</c:v>
                </c:pt>
                <c:pt idx="7">
                  <c:v>Miradolo 5A</c:v>
                </c:pt>
                <c:pt idx="8">
                  <c:v>Miradolo 5B</c:v>
                </c:pt>
                <c:pt idx="9">
                  <c:v>Gerenzago 5A</c:v>
                </c:pt>
                <c:pt idx="10">
                  <c:v>Istituto</c:v>
                </c:pt>
              </c:strCache>
            </c:strRef>
          </c:cat>
          <c:val>
            <c:numRef>
              <c:f>ingl!$E$5:$E$15</c:f>
              <c:numCache>
                <c:formatCode>0.0</c:formatCode>
                <c:ptCount val="11"/>
                <c:pt idx="0">
                  <c:v>75.900000000000006</c:v>
                </c:pt>
                <c:pt idx="1">
                  <c:v>75.900000000000006</c:v>
                </c:pt>
                <c:pt idx="2">
                  <c:v>75.900000000000006</c:v>
                </c:pt>
                <c:pt idx="3">
                  <c:v>75.900000000000006</c:v>
                </c:pt>
                <c:pt idx="4">
                  <c:v>75.900000000000006</c:v>
                </c:pt>
                <c:pt idx="5">
                  <c:v>75.900000000000006</c:v>
                </c:pt>
                <c:pt idx="6">
                  <c:v>75.900000000000006</c:v>
                </c:pt>
                <c:pt idx="7">
                  <c:v>75.900000000000006</c:v>
                </c:pt>
                <c:pt idx="8">
                  <c:v>75.900000000000006</c:v>
                </c:pt>
                <c:pt idx="9">
                  <c:v>75.900000000000006</c:v>
                </c:pt>
                <c:pt idx="10">
                  <c:v>75.900000000000006</c:v>
                </c:pt>
              </c:numCache>
            </c:numRef>
          </c:val>
        </c:ser>
        <c:shape val="cylinder"/>
        <c:axId val="201427200"/>
        <c:axId val="201433088"/>
        <c:axId val="0"/>
      </c:bar3DChart>
      <c:catAx>
        <c:axId val="20142720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201433088"/>
        <c:crosses val="autoZero"/>
        <c:auto val="1"/>
        <c:lblAlgn val="ctr"/>
        <c:lblOffset val="100"/>
      </c:catAx>
      <c:valAx>
        <c:axId val="2014330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20142720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it-IT"/>
        </a:p>
      </c:txPr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ingl!$B$43</c:f>
              <c:strCache>
                <c:ptCount val="1"/>
                <c:pt idx="0">
                  <c:v>Media del punteggio
percentuale
al netto del cheating 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ingl!$A$44:$A$54</c:f>
              <c:strCache>
                <c:ptCount val="11"/>
                <c:pt idx="0">
                  <c:v>Villanterio 5A</c:v>
                </c:pt>
                <c:pt idx="1">
                  <c:v>Magherno 5A</c:v>
                </c:pt>
                <c:pt idx="2">
                  <c:v>Copiano 5A</c:v>
                </c:pt>
                <c:pt idx="3">
                  <c:v>Inverno 5A</c:v>
                </c:pt>
                <c:pt idx="4">
                  <c:v>Vistarino 5A</c:v>
                </c:pt>
                <c:pt idx="5">
                  <c:v>Marzano 5A</c:v>
                </c:pt>
                <c:pt idx="6">
                  <c:v>Marzano 5B</c:v>
                </c:pt>
                <c:pt idx="7">
                  <c:v>Miradolo 5A</c:v>
                </c:pt>
                <c:pt idx="8">
                  <c:v>Miradolo 5B</c:v>
                </c:pt>
                <c:pt idx="9">
                  <c:v>Gerenzago 5A</c:v>
                </c:pt>
                <c:pt idx="10">
                  <c:v>Istituto</c:v>
                </c:pt>
              </c:strCache>
            </c:strRef>
          </c:cat>
          <c:val>
            <c:numRef>
              <c:f>ingl!$B$44:$B$54</c:f>
              <c:numCache>
                <c:formatCode>General</c:formatCode>
                <c:ptCount val="11"/>
                <c:pt idx="0">
                  <c:v>84</c:v>
                </c:pt>
                <c:pt idx="1">
                  <c:v>80.400000000000006</c:v>
                </c:pt>
                <c:pt idx="2">
                  <c:v>76.5</c:v>
                </c:pt>
                <c:pt idx="3">
                  <c:v>80.3</c:v>
                </c:pt>
                <c:pt idx="4">
                  <c:v>87.4</c:v>
                </c:pt>
                <c:pt idx="5">
                  <c:v>84</c:v>
                </c:pt>
                <c:pt idx="6">
                  <c:v>85.3</c:v>
                </c:pt>
                <c:pt idx="7">
                  <c:v>78.400000000000006</c:v>
                </c:pt>
                <c:pt idx="8">
                  <c:v>69.3</c:v>
                </c:pt>
                <c:pt idx="9">
                  <c:v>78</c:v>
                </c:pt>
                <c:pt idx="10">
                  <c:v>80.5</c:v>
                </c:pt>
              </c:numCache>
            </c:numRef>
          </c:val>
        </c:ser>
        <c:ser>
          <c:idx val="1"/>
          <c:order val="1"/>
          <c:tx>
            <c:strRef>
              <c:f>ingl!$C$43</c:f>
              <c:strCache>
                <c:ptCount val="1"/>
                <c:pt idx="0">
                  <c:v>Punteggio Italia
75,9</c:v>
                </c:pt>
              </c:strCache>
            </c:strRef>
          </c:tx>
          <c:spPr>
            <a:solidFill>
              <a:srgbClr val="9966FF"/>
            </a:solidFill>
          </c:spPr>
          <c:cat>
            <c:strRef>
              <c:f>ingl!$A$44:$A$54</c:f>
              <c:strCache>
                <c:ptCount val="11"/>
                <c:pt idx="0">
                  <c:v>Villanterio 5A</c:v>
                </c:pt>
                <c:pt idx="1">
                  <c:v>Magherno 5A</c:v>
                </c:pt>
                <c:pt idx="2">
                  <c:v>Copiano 5A</c:v>
                </c:pt>
                <c:pt idx="3">
                  <c:v>Inverno 5A</c:v>
                </c:pt>
                <c:pt idx="4">
                  <c:v>Vistarino 5A</c:v>
                </c:pt>
                <c:pt idx="5">
                  <c:v>Marzano 5A</c:v>
                </c:pt>
                <c:pt idx="6">
                  <c:v>Marzano 5B</c:v>
                </c:pt>
                <c:pt idx="7">
                  <c:v>Miradolo 5A</c:v>
                </c:pt>
                <c:pt idx="8">
                  <c:v>Miradolo 5B</c:v>
                </c:pt>
                <c:pt idx="9">
                  <c:v>Gerenzago 5A</c:v>
                </c:pt>
                <c:pt idx="10">
                  <c:v>Istituto</c:v>
                </c:pt>
              </c:strCache>
            </c:strRef>
          </c:cat>
          <c:val>
            <c:numRef>
              <c:f>ingl!$C$44:$C$54</c:f>
              <c:numCache>
                <c:formatCode>0.0</c:formatCode>
                <c:ptCount val="11"/>
                <c:pt idx="0">
                  <c:v>75.900000000000006</c:v>
                </c:pt>
                <c:pt idx="1">
                  <c:v>75.900000000000006</c:v>
                </c:pt>
                <c:pt idx="2">
                  <c:v>75.900000000000006</c:v>
                </c:pt>
                <c:pt idx="3">
                  <c:v>75.900000000000006</c:v>
                </c:pt>
                <c:pt idx="4">
                  <c:v>75.900000000000006</c:v>
                </c:pt>
                <c:pt idx="5">
                  <c:v>75.900000000000006</c:v>
                </c:pt>
                <c:pt idx="6">
                  <c:v>75.900000000000006</c:v>
                </c:pt>
                <c:pt idx="7">
                  <c:v>75.900000000000006</c:v>
                </c:pt>
                <c:pt idx="8">
                  <c:v>75.900000000000006</c:v>
                </c:pt>
                <c:pt idx="9">
                  <c:v>75.900000000000006</c:v>
                </c:pt>
                <c:pt idx="10">
                  <c:v>75.900000000000006</c:v>
                </c:pt>
              </c:numCache>
            </c:numRef>
          </c:val>
        </c:ser>
        <c:shape val="cylinder"/>
        <c:axId val="201495296"/>
        <c:axId val="201496832"/>
        <c:axId val="0"/>
      </c:bar3DChart>
      <c:catAx>
        <c:axId val="20149529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201496832"/>
        <c:crosses val="autoZero"/>
        <c:auto val="1"/>
        <c:lblAlgn val="ctr"/>
        <c:lblOffset val="100"/>
      </c:catAx>
      <c:valAx>
        <c:axId val="2014968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20149529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it-IT"/>
        </a:p>
      </c:txPr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ingl!$A$84</c:f>
              <c:strCache>
                <c:ptCount val="1"/>
                <c:pt idx="0">
                  <c:v>Istituto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CCCCFF"/>
              </a:solidFill>
            </c:spPr>
          </c:dPt>
          <c:dPt>
            <c:idx val="2"/>
            <c:spPr>
              <a:solidFill>
                <a:srgbClr val="9999FF"/>
              </a:solidFill>
            </c:spPr>
          </c:dPt>
          <c:dPt>
            <c:idx val="3"/>
            <c:spPr>
              <a:solidFill>
                <a:srgbClr val="9966FF"/>
              </a:solidFill>
            </c:spPr>
          </c:dPt>
          <c:dLbls>
            <c:dLbl>
              <c:idx val="0"/>
              <c:layout>
                <c:manualLayout>
                  <c:x val="1.3888888888888894E-3"/>
                  <c:y val="-2.0599146449226197E-2"/>
                </c:manualLayout>
              </c:layout>
              <c:showVal val="1"/>
            </c:dLbl>
            <c:dLbl>
              <c:idx val="1"/>
              <c:layout>
                <c:manualLayout>
                  <c:x val="2.6388888888888837E-2"/>
                  <c:y val="-4.7378036833220248E-2"/>
                </c:manualLayout>
              </c:layout>
              <c:showVal val="1"/>
            </c:dLbl>
            <c:dLbl>
              <c:idx val="2"/>
              <c:layout>
                <c:manualLayout>
                  <c:x val="1.9444444444444445E-2"/>
                  <c:y val="-4.3258207543374984E-2"/>
                </c:manualLayout>
              </c:layout>
              <c:showVal val="1"/>
            </c:dLbl>
            <c:dLbl>
              <c:idx val="3"/>
              <c:layout>
                <c:manualLayout>
                  <c:x val="3.6111111111111115E-2"/>
                  <c:y val="-2.6778890383994045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it-IT"/>
              </a:p>
            </c:txPr>
            <c:showVal val="1"/>
          </c:dLbls>
          <c:cat>
            <c:strRef>
              <c:f>ingl!$B$83:$E$83</c:f>
              <c:strCache>
                <c:ptCount val="4"/>
                <c:pt idx="0">
                  <c:v>Istituto</c:v>
                </c:pt>
                <c:pt idx="1">
                  <c:v>Lombardia</c:v>
                </c:pt>
                <c:pt idx="2">
                  <c:v>Nord Ovest</c:v>
                </c:pt>
                <c:pt idx="3">
                  <c:v> Italia</c:v>
                </c:pt>
              </c:strCache>
            </c:strRef>
          </c:cat>
          <c:val>
            <c:numRef>
              <c:f>ingl!$B$84:$E$84</c:f>
              <c:numCache>
                <c:formatCode>0.0</c:formatCode>
                <c:ptCount val="4"/>
                <c:pt idx="0" formatCode="General">
                  <c:v>70.3</c:v>
                </c:pt>
                <c:pt idx="1">
                  <c:v>69</c:v>
                </c:pt>
                <c:pt idx="2">
                  <c:v>68.099999999999994</c:v>
                </c:pt>
                <c:pt idx="3">
                  <c:v>67.2</c:v>
                </c:pt>
              </c:numCache>
            </c:numRef>
          </c:val>
        </c:ser>
        <c:shape val="cylinder"/>
        <c:axId val="201553408"/>
        <c:axId val="201554944"/>
        <c:axId val="0"/>
      </c:bar3DChart>
      <c:catAx>
        <c:axId val="20155340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201554944"/>
        <c:crosses val="autoZero"/>
        <c:auto val="1"/>
        <c:lblAlgn val="ctr"/>
        <c:lblOffset val="100"/>
      </c:catAx>
      <c:valAx>
        <c:axId val="2015549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2015534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it-IT"/>
        </a:p>
      </c:txPr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ingl!$B$64</c:f>
              <c:strCache>
                <c:ptCount val="1"/>
                <c:pt idx="0">
                  <c:v>Media del punteggio
percentuale
al netto del cheating 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ingl!$A$65:$A$75</c:f>
              <c:strCache>
                <c:ptCount val="11"/>
                <c:pt idx="0">
                  <c:v>Villanterio 5A</c:v>
                </c:pt>
                <c:pt idx="1">
                  <c:v>Magherno 5A</c:v>
                </c:pt>
                <c:pt idx="2">
                  <c:v>Copiano 5A</c:v>
                </c:pt>
                <c:pt idx="3">
                  <c:v>Inverno 5A</c:v>
                </c:pt>
                <c:pt idx="4">
                  <c:v>Vistarino 5A</c:v>
                </c:pt>
                <c:pt idx="5">
                  <c:v>Marzano 5A</c:v>
                </c:pt>
                <c:pt idx="6">
                  <c:v>Marzano 5B</c:v>
                </c:pt>
                <c:pt idx="7">
                  <c:v>Miradolo 5A</c:v>
                </c:pt>
                <c:pt idx="8">
                  <c:v>Miradolo 5B</c:v>
                </c:pt>
                <c:pt idx="9">
                  <c:v>Gerenzago 5A</c:v>
                </c:pt>
                <c:pt idx="10">
                  <c:v>Istituto</c:v>
                </c:pt>
              </c:strCache>
            </c:strRef>
          </c:cat>
          <c:val>
            <c:numRef>
              <c:f>ingl!$B$65:$B$75</c:f>
              <c:numCache>
                <c:formatCode>General</c:formatCode>
                <c:ptCount val="11"/>
                <c:pt idx="0">
                  <c:v>75.599999999999994</c:v>
                </c:pt>
                <c:pt idx="1">
                  <c:v>80.8</c:v>
                </c:pt>
                <c:pt idx="2">
                  <c:v>49.7</c:v>
                </c:pt>
                <c:pt idx="3">
                  <c:v>77.3</c:v>
                </c:pt>
                <c:pt idx="4">
                  <c:v>75</c:v>
                </c:pt>
                <c:pt idx="5">
                  <c:v>71.7</c:v>
                </c:pt>
                <c:pt idx="6">
                  <c:v>78.099999999999994</c:v>
                </c:pt>
                <c:pt idx="7">
                  <c:v>72.099999999999994</c:v>
                </c:pt>
                <c:pt idx="8">
                  <c:v>55.1</c:v>
                </c:pt>
                <c:pt idx="9">
                  <c:v>59.5</c:v>
                </c:pt>
                <c:pt idx="10">
                  <c:v>70.3</c:v>
                </c:pt>
              </c:numCache>
            </c:numRef>
          </c:val>
        </c:ser>
        <c:ser>
          <c:idx val="1"/>
          <c:order val="1"/>
          <c:tx>
            <c:strRef>
              <c:f>ingl!$C$64</c:f>
              <c:strCache>
                <c:ptCount val="1"/>
                <c:pt idx="0">
                  <c:v>Punteggio LOMBARDIA 
69,0</c:v>
                </c:pt>
              </c:strCache>
            </c:strRef>
          </c:tx>
          <c:spPr>
            <a:solidFill>
              <a:srgbClr val="CCCCFF"/>
            </a:solidFill>
          </c:spPr>
          <c:cat>
            <c:strRef>
              <c:f>ingl!$A$65:$A$75</c:f>
              <c:strCache>
                <c:ptCount val="11"/>
                <c:pt idx="0">
                  <c:v>Villanterio 5A</c:v>
                </c:pt>
                <c:pt idx="1">
                  <c:v>Magherno 5A</c:v>
                </c:pt>
                <c:pt idx="2">
                  <c:v>Copiano 5A</c:v>
                </c:pt>
                <c:pt idx="3">
                  <c:v>Inverno 5A</c:v>
                </c:pt>
                <c:pt idx="4">
                  <c:v>Vistarino 5A</c:v>
                </c:pt>
                <c:pt idx="5">
                  <c:v>Marzano 5A</c:v>
                </c:pt>
                <c:pt idx="6">
                  <c:v>Marzano 5B</c:v>
                </c:pt>
                <c:pt idx="7">
                  <c:v>Miradolo 5A</c:v>
                </c:pt>
                <c:pt idx="8">
                  <c:v>Miradolo 5B</c:v>
                </c:pt>
                <c:pt idx="9">
                  <c:v>Gerenzago 5A</c:v>
                </c:pt>
                <c:pt idx="10">
                  <c:v>Istituto</c:v>
                </c:pt>
              </c:strCache>
            </c:strRef>
          </c:cat>
          <c:val>
            <c:numRef>
              <c:f>ingl!$C$65:$C$75</c:f>
              <c:numCache>
                <c:formatCode>0.0</c:formatCode>
                <c:ptCount val="11"/>
                <c:pt idx="0">
                  <c:v>69</c:v>
                </c:pt>
                <c:pt idx="1">
                  <c:v>69</c:v>
                </c:pt>
                <c:pt idx="2">
                  <c:v>69</c:v>
                </c:pt>
                <c:pt idx="3">
                  <c:v>69</c:v>
                </c:pt>
                <c:pt idx="4">
                  <c:v>69</c:v>
                </c:pt>
                <c:pt idx="5">
                  <c:v>69</c:v>
                </c:pt>
                <c:pt idx="6">
                  <c:v>69</c:v>
                </c:pt>
                <c:pt idx="7">
                  <c:v>69</c:v>
                </c:pt>
                <c:pt idx="8">
                  <c:v>69</c:v>
                </c:pt>
                <c:pt idx="9">
                  <c:v>69</c:v>
                </c:pt>
                <c:pt idx="10">
                  <c:v>69</c:v>
                </c:pt>
              </c:numCache>
            </c:numRef>
          </c:val>
        </c:ser>
        <c:ser>
          <c:idx val="2"/>
          <c:order val="2"/>
          <c:tx>
            <c:strRef>
              <c:f>ingl!$D$64</c:f>
              <c:strCache>
                <c:ptCount val="1"/>
                <c:pt idx="0">
                  <c:v>Punteggio Nord Ovest
68,1</c:v>
                </c:pt>
              </c:strCache>
            </c:strRef>
          </c:tx>
          <c:spPr>
            <a:solidFill>
              <a:srgbClr val="9999FF"/>
            </a:solidFill>
          </c:spPr>
          <c:cat>
            <c:strRef>
              <c:f>ingl!$A$65:$A$75</c:f>
              <c:strCache>
                <c:ptCount val="11"/>
                <c:pt idx="0">
                  <c:v>Villanterio 5A</c:v>
                </c:pt>
                <c:pt idx="1">
                  <c:v>Magherno 5A</c:v>
                </c:pt>
                <c:pt idx="2">
                  <c:v>Copiano 5A</c:v>
                </c:pt>
                <c:pt idx="3">
                  <c:v>Inverno 5A</c:v>
                </c:pt>
                <c:pt idx="4">
                  <c:v>Vistarino 5A</c:v>
                </c:pt>
                <c:pt idx="5">
                  <c:v>Marzano 5A</c:v>
                </c:pt>
                <c:pt idx="6">
                  <c:v>Marzano 5B</c:v>
                </c:pt>
                <c:pt idx="7">
                  <c:v>Miradolo 5A</c:v>
                </c:pt>
                <c:pt idx="8">
                  <c:v>Miradolo 5B</c:v>
                </c:pt>
                <c:pt idx="9">
                  <c:v>Gerenzago 5A</c:v>
                </c:pt>
                <c:pt idx="10">
                  <c:v>Istituto</c:v>
                </c:pt>
              </c:strCache>
            </c:strRef>
          </c:cat>
          <c:val>
            <c:numRef>
              <c:f>ingl!$D$65:$D$75</c:f>
              <c:numCache>
                <c:formatCode>0.0</c:formatCode>
                <c:ptCount val="11"/>
                <c:pt idx="0">
                  <c:v>68.099999999999994</c:v>
                </c:pt>
                <c:pt idx="1">
                  <c:v>68.099999999999994</c:v>
                </c:pt>
                <c:pt idx="2">
                  <c:v>68.099999999999994</c:v>
                </c:pt>
                <c:pt idx="3">
                  <c:v>68.099999999999994</c:v>
                </c:pt>
                <c:pt idx="4">
                  <c:v>68.099999999999994</c:v>
                </c:pt>
                <c:pt idx="5">
                  <c:v>68.099999999999994</c:v>
                </c:pt>
                <c:pt idx="6">
                  <c:v>68.099999999999994</c:v>
                </c:pt>
                <c:pt idx="7">
                  <c:v>68.099999999999994</c:v>
                </c:pt>
                <c:pt idx="8">
                  <c:v>68.099999999999994</c:v>
                </c:pt>
                <c:pt idx="9">
                  <c:v>68.099999999999994</c:v>
                </c:pt>
                <c:pt idx="10">
                  <c:v>68.099999999999994</c:v>
                </c:pt>
              </c:numCache>
            </c:numRef>
          </c:val>
        </c:ser>
        <c:ser>
          <c:idx val="3"/>
          <c:order val="3"/>
          <c:tx>
            <c:strRef>
              <c:f>ingl!$E$64</c:f>
              <c:strCache>
                <c:ptCount val="1"/>
                <c:pt idx="0">
                  <c:v>Punteggio Italia
67,2</c:v>
                </c:pt>
              </c:strCache>
            </c:strRef>
          </c:tx>
          <c:spPr>
            <a:solidFill>
              <a:srgbClr val="9966FF"/>
            </a:solidFill>
          </c:spPr>
          <c:cat>
            <c:strRef>
              <c:f>ingl!$A$65:$A$75</c:f>
              <c:strCache>
                <c:ptCount val="11"/>
                <c:pt idx="0">
                  <c:v>Villanterio 5A</c:v>
                </c:pt>
                <c:pt idx="1">
                  <c:v>Magherno 5A</c:v>
                </c:pt>
                <c:pt idx="2">
                  <c:v>Copiano 5A</c:v>
                </c:pt>
                <c:pt idx="3">
                  <c:v>Inverno 5A</c:v>
                </c:pt>
                <c:pt idx="4">
                  <c:v>Vistarino 5A</c:v>
                </c:pt>
                <c:pt idx="5">
                  <c:v>Marzano 5A</c:v>
                </c:pt>
                <c:pt idx="6">
                  <c:v>Marzano 5B</c:v>
                </c:pt>
                <c:pt idx="7">
                  <c:v>Miradolo 5A</c:v>
                </c:pt>
                <c:pt idx="8">
                  <c:v>Miradolo 5B</c:v>
                </c:pt>
                <c:pt idx="9">
                  <c:v>Gerenzago 5A</c:v>
                </c:pt>
                <c:pt idx="10">
                  <c:v>Istituto</c:v>
                </c:pt>
              </c:strCache>
            </c:strRef>
          </c:cat>
          <c:val>
            <c:numRef>
              <c:f>ingl!$E$65:$E$75</c:f>
              <c:numCache>
                <c:formatCode>0.0</c:formatCode>
                <c:ptCount val="11"/>
                <c:pt idx="0">
                  <c:v>67.2</c:v>
                </c:pt>
                <c:pt idx="1">
                  <c:v>67.2</c:v>
                </c:pt>
                <c:pt idx="2">
                  <c:v>67.2</c:v>
                </c:pt>
                <c:pt idx="3">
                  <c:v>67.2</c:v>
                </c:pt>
                <c:pt idx="4">
                  <c:v>67.2</c:v>
                </c:pt>
                <c:pt idx="5">
                  <c:v>67.2</c:v>
                </c:pt>
                <c:pt idx="6">
                  <c:v>67.2</c:v>
                </c:pt>
                <c:pt idx="7">
                  <c:v>67.2</c:v>
                </c:pt>
                <c:pt idx="8">
                  <c:v>67.2</c:v>
                </c:pt>
                <c:pt idx="9">
                  <c:v>67.2</c:v>
                </c:pt>
                <c:pt idx="10">
                  <c:v>67.2</c:v>
                </c:pt>
              </c:numCache>
            </c:numRef>
          </c:val>
        </c:ser>
        <c:shape val="cylinder"/>
        <c:axId val="201598080"/>
        <c:axId val="201599616"/>
        <c:axId val="0"/>
      </c:bar3DChart>
      <c:catAx>
        <c:axId val="20159808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201599616"/>
        <c:crosses val="autoZero"/>
        <c:auto val="1"/>
        <c:lblAlgn val="ctr"/>
        <c:lblOffset val="100"/>
      </c:catAx>
      <c:valAx>
        <c:axId val="2015996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2015980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it-IT"/>
        </a:p>
      </c:txPr>
    </c:legend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ingl!$B$109</c:f>
              <c:strCache>
                <c:ptCount val="1"/>
                <c:pt idx="0">
                  <c:v>Media del punteggio
percentuale
al netto del cheating 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ingl!$A$110:$A$120</c:f>
              <c:strCache>
                <c:ptCount val="11"/>
                <c:pt idx="0">
                  <c:v>Villanterio 5A</c:v>
                </c:pt>
                <c:pt idx="1">
                  <c:v>Magherno 5A</c:v>
                </c:pt>
                <c:pt idx="2">
                  <c:v>Copiano 5A</c:v>
                </c:pt>
                <c:pt idx="3">
                  <c:v>Inverno 5A</c:v>
                </c:pt>
                <c:pt idx="4">
                  <c:v>Vistarino 5A</c:v>
                </c:pt>
                <c:pt idx="5">
                  <c:v>Marzano 5A</c:v>
                </c:pt>
                <c:pt idx="6">
                  <c:v>Marzano 5B</c:v>
                </c:pt>
                <c:pt idx="7">
                  <c:v>Miradolo 5A</c:v>
                </c:pt>
                <c:pt idx="8">
                  <c:v>Miradolo 5B</c:v>
                </c:pt>
                <c:pt idx="9">
                  <c:v>Gerenzago 5A</c:v>
                </c:pt>
                <c:pt idx="10">
                  <c:v>Istituto</c:v>
                </c:pt>
              </c:strCache>
            </c:strRef>
          </c:cat>
          <c:val>
            <c:numRef>
              <c:f>ingl!$B$110:$B$120</c:f>
              <c:numCache>
                <c:formatCode>General</c:formatCode>
                <c:ptCount val="11"/>
                <c:pt idx="0">
                  <c:v>75.599999999999994</c:v>
                </c:pt>
                <c:pt idx="1">
                  <c:v>80.8</c:v>
                </c:pt>
                <c:pt idx="2">
                  <c:v>49.7</c:v>
                </c:pt>
                <c:pt idx="3">
                  <c:v>77.3</c:v>
                </c:pt>
                <c:pt idx="4">
                  <c:v>75</c:v>
                </c:pt>
                <c:pt idx="5">
                  <c:v>71.7</c:v>
                </c:pt>
                <c:pt idx="6">
                  <c:v>78.099999999999994</c:v>
                </c:pt>
                <c:pt idx="7">
                  <c:v>72.099999999999994</c:v>
                </c:pt>
                <c:pt idx="8">
                  <c:v>55.1</c:v>
                </c:pt>
                <c:pt idx="9">
                  <c:v>59.5</c:v>
                </c:pt>
                <c:pt idx="10">
                  <c:v>70.3</c:v>
                </c:pt>
              </c:numCache>
            </c:numRef>
          </c:val>
        </c:ser>
        <c:ser>
          <c:idx val="1"/>
          <c:order val="1"/>
          <c:tx>
            <c:strRef>
              <c:f>ingl!$C$109</c:f>
              <c:strCache>
                <c:ptCount val="1"/>
                <c:pt idx="0">
                  <c:v>Punteggio Italia
</c:v>
                </c:pt>
              </c:strCache>
            </c:strRef>
          </c:tx>
          <c:spPr>
            <a:solidFill>
              <a:srgbClr val="9966FF"/>
            </a:solidFill>
          </c:spPr>
          <c:cat>
            <c:strRef>
              <c:f>ingl!$A$110:$A$120</c:f>
              <c:strCache>
                <c:ptCount val="11"/>
                <c:pt idx="0">
                  <c:v>Villanterio 5A</c:v>
                </c:pt>
                <c:pt idx="1">
                  <c:v>Magherno 5A</c:v>
                </c:pt>
                <c:pt idx="2">
                  <c:v>Copiano 5A</c:v>
                </c:pt>
                <c:pt idx="3">
                  <c:v>Inverno 5A</c:v>
                </c:pt>
                <c:pt idx="4">
                  <c:v>Vistarino 5A</c:v>
                </c:pt>
                <c:pt idx="5">
                  <c:v>Marzano 5A</c:v>
                </c:pt>
                <c:pt idx="6">
                  <c:v>Marzano 5B</c:v>
                </c:pt>
                <c:pt idx="7">
                  <c:v>Miradolo 5A</c:v>
                </c:pt>
                <c:pt idx="8">
                  <c:v>Miradolo 5B</c:v>
                </c:pt>
                <c:pt idx="9">
                  <c:v>Gerenzago 5A</c:v>
                </c:pt>
                <c:pt idx="10">
                  <c:v>Istituto</c:v>
                </c:pt>
              </c:strCache>
            </c:strRef>
          </c:cat>
          <c:val>
            <c:numRef>
              <c:f>ingl!$C$110:$C$120</c:f>
              <c:numCache>
                <c:formatCode>0.0</c:formatCode>
                <c:ptCount val="11"/>
                <c:pt idx="0">
                  <c:v>67.2</c:v>
                </c:pt>
                <c:pt idx="1">
                  <c:v>67.2</c:v>
                </c:pt>
                <c:pt idx="2">
                  <c:v>67.2</c:v>
                </c:pt>
                <c:pt idx="3">
                  <c:v>67.2</c:v>
                </c:pt>
                <c:pt idx="4">
                  <c:v>67.2</c:v>
                </c:pt>
                <c:pt idx="5">
                  <c:v>67.2</c:v>
                </c:pt>
                <c:pt idx="6">
                  <c:v>67.2</c:v>
                </c:pt>
                <c:pt idx="7">
                  <c:v>67.2</c:v>
                </c:pt>
                <c:pt idx="8">
                  <c:v>67.2</c:v>
                </c:pt>
                <c:pt idx="9">
                  <c:v>67.2</c:v>
                </c:pt>
                <c:pt idx="10">
                  <c:v>67.2</c:v>
                </c:pt>
              </c:numCache>
            </c:numRef>
          </c:val>
        </c:ser>
        <c:shape val="cylinder"/>
        <c:axId val="201731456"/>
        <c:axId val="201737344"/>
        <c:axId val="0"/>
      </c:bar3DChart>
      <c:catAx>
        <c:axId val="20173145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201737344"/>
        <c:crosses val="autoZero"/>
        <c:auto val="1"/>
        <c:lblAlgn val="ctr"/>
        <c:lblOffset val="100"/>
      </c:catAx>
      <c:valAx>
        <c:axId val="2017373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2017314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it-IT"/>
        </a:p>
      </c:txPr>
    </c:legend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41"/>
  <c:chart>
    <c:title>
      <c:tx>
        <c:rich>
          <a:bodyPr/>
          <a:lstStyle/>
          <a:p>
            <a:pPr>
              <a:defRPr/>
            </a:pPr>
            <a:r>
              <a:rPr lang="it-IT" sz="2000" dirty="0">
                <a:solidFill>
                  <a:srgbClr val="FFFF00"/>
                </a:solidFill>
              </a:rPr>
              <a:t>Italiano - Punteggio generale </a:t>
            </a:r>
          </a:p>
        </c:rich>
      </c:tx>
      <c:layout/>
    </c:title>
    <c:view3D>
      <c:rAngAx val="1"/>
    </c:view3D>
    <c:sideWall>
      <c:spPr>
        <a:solidFill>
          <a:schemeClr val="bg1"/>
        </a:solidFill>
      </c:spPr>
    </c:sideWall>
    <c:backWall>
      <c:spPr>
        <a:solidFill>
          <a:schemeClr val="bg1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'gen ita'!$A$28</c:f>
              <c:strCache>
                <c:ptCount val="1"/>
                <c:pt idx="0">
                  <c:v>Istituto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5F84-4EF9-8F3C-3C5AAAD2FB2B}"/>
              </c:ext>
            </c:extLst>
          </c:dPt>
          <c:dPt>
            <c:idx val="1"/>
            <c:spPr>
              <a:solidFill>
                <a:srgbClr val="DDDDDD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F84-4EF9-8F3C-3C5AAAD2FB2B}"/>
              </c:ext>
            </c:extLst>
          </c:dPt>
          <c:dPt>
            <c:idx val="2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F84-4EF9-8F3C-3C5AAAD2FB2B}"/>
              </c:ext>
            </c:extLst>
          </c:dPt>
          <c:dPt>
            <c:idx val="3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F84-4EF9-8F3C-3C5AAAD2FB2B}"/>
              </c:ext>
            </c:extLst>
          </c:dPt>
          <c:dLbls>
            <c:dLbl>
              <c:idx val="0"/>
              <c:layout>
                <c:manualLayout>
                  <c:x val="-1.1111111111111115E-2"/>
                  <c:y val="-4.7937938340421746E-2"/>
                </c:manualLayout>
              </c:layout>
              <c:showVal val="1"/>
            </c:dLbl>
            <c:dLbl>
              <c:idx val="1"/>
              <c:layout>
                <c:manualLayout>
                  <c:x val="-4.8611111111111112E-2"/>
                  <c:y val="-1.250554913228393E-2"/>
                </c:manualLayout>
              </c:layout>
              <c:showVal val="1"/>
            </c:dLbl>
            <c:dLbl>
              <c:idx val="2"/>
              <c:layout>
                <c:manualLayout>
                  <c:x val="2.9166666666666667E-2"/>
                  <c:y val="-1.6674065509711903E-2"/>
                </c:manualLayout>
              </c:layout>
              <c:showVal val="1"/>
            </c:dLbl>
            <c:dLbl>
              <c:idx val="3"/>
              <c:layout>
                <c:manualLayout>
                  <c:x val="2.3611111111111114E-2"/>
                  <c:y val="-3.7516647396851746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it-IT"/>
              </a:p>
            </c:txPr>
            <c:showVal val="1"/>
          </c:dLbls>
          <c:cat>
            <c:strRef>
              <c:f>'gen ita'!$B$27:$E$27</c:f>
              <c:strCache>
                <c:ptCount val="4"/>
                <c:pt idx="0">
                  <c:v>Istituto</c:v>
                </c:pt>
                <c:pt idx="1">
                  <c:v>Lombardia</c:v>
                </c:pt>
                <c:pt idx="2">
                  <c:v>Nord Ovest</c:v>
                </c:pt>
                <c:pt idx="3">
                  <c:v> Italia</c:v>
                </c:pt>
              </c:strCache>
            </c:strRef>
          </c:cat>
          <c:val>
            <c:numRef>
              <c:f>'gen ita'!$B$28:$E$28</c:f>
              <c:numCache>
                <c:formatCode>0.0</c:formatCode>
                <c:ptCount val="4"/>
                <c:pt idx="0" formatCode="General">
                  <c:v>194.1</c:v>
                </c:pt>
                <c:pt idx="1">
                  <c:v>203.9</c:v>
                </c:pt>
                <c:pt idx="2">
                  <c:v>203.3</c:v>
                </c:pt>
                <c:pt idx="3">
                  <c:v>199.1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F84-4EF9-8F3C-3C5AAAD2FB2B}"/>
            </c:ext>
          </c:extLst>
        </c:ser>
        <c:shape val="cylinder"/>
        <c:axId val="201802880"/>
        <c:axId val="201804416"/>
        <c:axId val="0"/>
      </c:bar3DChart>
      <c:catAx>
        <c:axId val="20180288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201804416"/>
        <c:crosses val="autoZero"/>
        <c:auto val="1"/>
        <c:lblAlgn val="ctr"/>
        <c:lblOffset val="100"/>
      </c:catAx>
      <c:valAx>
        <c:axId val="2018044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2018028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it-IT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'gen ita'!$B$2</c:f>
              <c:strCache>
                <c:ptCount val="1"/>
                <c:pt idx="0">
                  <c:v>Media del punteggio
percentuale
al netto del cheating 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'gen ita'!$A$3:$A$13</c:f>
              <c:strCache>
                <c:ptCount val="11"/>
                <c:pt idx="0">
                  <c:v>Villanterio 2A</c:v>
                </c:pt>
                <c:pt idx="1">
                  <c:v>Villanterio 2B</c:v>
                </c:pt>
                <c:pt idx="2">
                  <c:v>Magherno 2A</c:v>
                </c:pt>
                <c:pt idx="3">
                  <c:v>Copiano 2A</c:v>
                </c:pt>
                <c:pt idx="4">
                  <c:v>Vistarino 2A</c:v>
                </c:pt>
                <c:pt idx="5">
                  <c:v>Marzano 2A</c:v>
                </c:pt>
                <c:pt idx="6">
                  <c:v>Marzano 2B</c:v>
                </c:pt>
                <c:pt idx="7">
                  <c:v>Miradolo 2A</c:v>
                </c:pt>
                <c:pt idx="8">
                  <c:v>Miradolo 2B</c:v>
                </c:pt>
                <c:pt idx="9">
                  <c:v>Inverno 2A</c:v>
                </c:pt>
                <c:pt idx="10">
                  <c:v>Istituto</c:v>
                </c:pt>
              </c:strCache>
            </c:strRef>
          </c:cat>
          <c:val>
            <c:numRef>
              <c:f>'gen ita'!$B$3:$B$13</c:f>
              <c:numCache>
                <c:formatCode>General</c:formatCode>
                <c:ptCount val="11"/>
                <c:pt idx="0">
                  <c:v>56.6</c:v>
                </c:pt>
                <c:pt idx="1">
                  <c:v>57.9</c:v>
                </c:pt>
                <c:pt idx="2" formatCode="0.0">
                  <c:v>51.8</c:v>
                </c:pt>
                <c:pt idx="3">
                  <c:v>43.7</c:v>
                </c:pt>
                <c:pt idx="4">
                  <c:v>70</c:v>
                </c:pt>
                <c:pt idx="5">
                  <c:v>60.4</c:v>
                </c:pt>
                <c:pt idx="6">
                  <c:v>57.8</c:v>
                </c:pt>
                <c:pt idx="7">
                  <c:v>46.9</c:v>
                </c:pt>
                <c:pt idx="8">
                  <c:v>56.5</c:v>
                </c:pt>
                <c:pt idx="9">
                  <c:v>52.9</c:v>
                </c:pt>
                <c:pt idx="10">
                  <c:v>50.7</c:v>
                </c:pt>
              </c:numCache>
            </c:numRef>
          </c:val>
        </c:ser>
        <c:ser>
          <c:idx val="1"/>
          <c:order val="1"/>
          <c:tx>
            <c:strRef>
              <c:f>'gen ita'!$C$2</c:f>
              <c:strCache>
                <c:ptCount val="1"/>
                <c:pt idx="0">
                  <c:v>Punteggio LOMBARDIA 
50,7</c:v>
                </c:pt>
              </c:strCache>
            </c:strRef>
          </c:tx>
          <c:spPr>
            <a:solidFill>
              <a:srgbClr val="CCCCFF"/>
            </a:solidFill>
          </c:spPr>
          <c:cat>
            <c:strRef>
              <c:f>'gen ita'!$A$3:$A$13</c:f>
              <c:strCache>
                <c:ptCount val="11"/>
                <c:pt idx="0">
                  <c:v>Villanterio 2A</c:v>
                </c:pt>
                <c:pt idx="1">
                  <c:v>Villanterio 2B</c:v>
                </c:pt>
                <c:pt idx="2">
                  <c:v>Magherno 2A</c:v>
                </c:pt>
                <c:pt idx="3">
                  <c:v>Copiano 2A</c:v>
                </c:pt>
                <c:pt idx="4">
                  <c:v>Vistarino 2A</c:v>
                </c:pt>
                <c:pt idx="5">
                  <c:v>Marzano 2A</c:v>
                </c:pt>
                <c:pt idx="6">
                  <c:v>Marzano 2B</c:v>
                </c:pt>
                <c:pt idx="7">
                  <c:v>Miradolo 2A</c:v>
                </c:pt>
                <c:pt idx="8">
                  <c:v>Miradolo 2B</c:v>
                </c:pt>
                <c:pt idx="9">
                  <c:v>Inverno 2A</c:v>
                </c:pt>
                <c:pt idx="10">
                  <c:v>Istituto</c:v>
                </c:pt>
              </c:strCache>
            </c:strRef>
          </c:cat>
          <c:val>
            <c:numRef>
              <c:f>'gen ita'!$C$3:$C$13</c:f>
              <c:numCache>
                <c:formatCode>0.0</c:formatCode>
                <c:ptCount val="11"/>
                <c:pt idx="0">
                  <c:v>53</c:v>
                </c:pt>
                <c:pt idx="1">
                  <c:v>53</c:v>
                </c:pt>
                <c:pt idx="2">
                  <c:v>53</c:v>
                </c:pt>
                <c:pt idx="3">
                  <c:v>53</c:v>
                </c:pt>
                <c:pt idx="4">
                  <c:v>53</c:v>
                </c:pt>
                <c:pt idx="5">
                  <c:v>53</c:v>
                </c:pt>
                <c:pt idx="6">
                  <c:v>53</c:v>
                </c:pt>
                <c:pt idx="7">
                  <c:v>53</c:v>
                </c:pt>
                <c:pt idx="8">
                  <c:v>53</c:v>
                </c:pt>
                <c:pt idx="9">
                  <c:v>53</c:v>
                </c:pt>
                <c:pt idx="10">
                  <c:v>53</c:v>
                </c:pt>
              </c:numCache>
            </c:numRef>
          </c:val>
        </c:ser>
        <c:ser>
          <c:idx val="2"/>
          <c:order val="2"/>
          <c:tx>
            <c:strRef>
              <c:f>'gen ita'!$D$2</c:f>
              <c:strCache>
                <c:ptCount val="1"/>
                <c:pt idx="0">
                  <c:v>Punteggio Nord Ovest
51,2</c:v>
                </c:pt>
              </c:strCache>
            </c:strRef>
          </c:tx>
          <c:spPr>
            <a:solidFill>
              <a:srgbClr val="9999FF"/>
            </a:solidFill>
          </c:spPr>
          <c:cat>
            <c:strRef>
              <c:f>'gen ita'!$A$3:$A$13</c:f>
              <c:strCache>
                <c:ptCount val="11"/>
                <c:pt idx="0">
                  <c:v>Villanterio 2A</c:v>
                </c:pt>
                <c:pt idx="1">
                  <c:v>Villanterio 2B</c:v>
                </c:pt>
                <c:pt idx="2">
                  <c:v>Magherno 2A</c:v>
                </c:pt>
                <c:pt idx="3">
                  <c:v>Copiano 2A</c:v>
                </c:pt>
                <c:pt idx="4">
                  <c:v>Vistarino 2A</c:v>
                </c:pt>
                <c:pt idx="5">
                  <c:v>Marzano 2A</c:v>
                </c:pt>
                <c:pt idx="6">
                  <c:v>Marzano 2B</c:v>
                </c:pt>
                <c:pt idx="7">
                  <c:v>Miradolo 2A</c:v>
                </c:pt>
                <c:pt idx="8">
                  <c:v>Miradolo 2B</c:v>
                </c:pt>
                <c:pt idx="9">
                  <c:v>Inverno 2A</c:v>
                </c:pt>
                <c:pt idx="10">
                  <c:v>Istituto</c:v>
                </c:pt>
              </c:strCache>
            </c:strRef>
          </c:cat>
          <c:val>
            <c:numRef>
              <c:f>'gen ita'!$D$3:$D$13</c:f>
              <c:numCache>
                <c:formatCode>0.0</c:formatCode>
                <c:ptCount val="11"/>
                <c:pt idx="0">
                  <c:v>53.9</c:v>
                </c:pt>
                <c:pt idx="1">
                  <c:v>53.9</c:v>
                </c:pt>
                <c:pt idx="2">
                  <c:v>53.9</c:v>
                </c:pt>
                <c:pt idx="3">
                  <c:v>53.9</c:v>
                </c:pt>
                <c:pt idx="4">
                  <c:v>53.9</c:v>
                </c:pt>
                <c:pt idx="5">
                  <c:v>53.9</c:v>
                </c:pt>
                <c:pt idx="6">
                  <c:v>53.9</c:v>
                </c:pt>
                <c:pt idx="7">
                  <c:v>53.9</c:v>
                </c:pt>
                <c:pt idx="8">
                  <c:v>53.9</c:v>
                </c:pt>
                <c:pt idx="9">
                  <c:v>53.9</c:v>
                </c:pt>
                <c:pt idx="10">
                  <c:v>53.9</c:v>
                </c:pt>
              </c:numCache>
            </c:numRef>
          </c:val>
        </c:ser>
        <c:ser>
          <c:idx val="3"/>
          <c:order val="3"/>
          <c:tx>
            <c:strRef>
              <c:f>'gen ita'!$E$2</c:f>
              <c:strCache>
                <c:ptCount val="1"/>
                <c:pt idx="0">
                  <c:v>Punteggio Italia
50,6</c:v>
                </c:pt>
              </c:strCache>
            </c:strRef>
          </c:tx>
          <c:spPr>
            <a:solidFill>
              <a:srgbClr val="9966FF"/>
            </a:solidFill>
          </c:spPr>
          <c:cat>
            <c:strRef>
              <c:f>'gen ita'!$A$3:$A$13</c:f>
              <c:strCache>
                <c:ptCount val="11"/>
                <c:pt idx="0">
                  <c:v>Villanterio 2A</c:v>
                </c:pt>
                <c:pt idx="1">
                  <c:v>Villanterio 2B</c:v>
                </c:pt>
                <c:pt idx="2">
                  <c:v>Magherno 2A</c:v>
                </c:pt>
                <c:pt idx="3">
                  <c:v>Copiano 2A</c:v>
                </c:pt>
                <c:pt idx="4">
                  <c:v>Vistarino 2A</c:v>
                </c:pt>
                <c:pt idx="5">
                  <c:v>Marzano 2A</c:v>
                </c:pt>
                <c:pt idx="6">
                  <c:v>Marzano 2B</c:v>
                </c:pt>
                <c:pt idx="7">
                  <c:v>Miradolo 2A</c:v>
                </c:pt>
                <c:pt idx="8">
                  <c:v>Miradolo 2B</c:v>
                </c:pt>
                <c:pt idx="9">
                  <c:v>Inverno 2A</c:v>
                </c:pt>
                <c:pt idx="10">
                  <c:v>Istituto</c:v>
                </c:pt>
              </c:strCache>
            </c:strRef>
          </c:cat>
          <c:val>
            <c:numRef>
              <c:f>'gen ita'!$E$3:$E$13</c:f>
              <c:numCache>
                <c:formatCode>0.0</c:formatCode>
                <c:ptCount val="11"/>
                <c:pt idx="0">
                  <c:v>53.7</c:v>
                </c:pt>
                <c:pt idx="1">
                  <c:v>53.7</c:v>
                </c:pt>
                <c:pt idx="2">
                  <c:v>53.7</c:v>
                </c:pt>
                <c:pt idx="3">
                  <c:v>53.7</c:v>
                </c:pt>
                <c:pt idx="4">
                  <c:v>53.7</c:v>
                </c:pt>
                <c:pt idx="5">
                  <c:v>53.7</c:v>
                </c:pt>
                <c:pt idx="6">
                  <c:v>53.7</c:v>
                </c:pt>
                <c:pt idx="7">
                  <c:v>53.7</c:v>
                </c:pt>
                <c:pt idx="8">
                  <c:v>53.7</c:v>
                </c:pt>
                <c:pt idx="9">
                  <c:v>53.7</c:v>
                </c:pt>
                <c:pt idx="10">
                  <c:v>53.7</c:v>
                </c:pt>
              </c:numCache>
            </c:numRef>
          </c:val>
        </c:ser>
        <c:shape val="cylinder"/>
        <c:axId val="157437312"/>
        <c:axId val="157451392"/>
        <c:axId val="0"/>
      </c:bar3DChart>
      <c:catAx>
        <c:axId val="15743731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157451392"/>
        <c:crosses val="autoZero"/>
        <c:auto val="1"/>
        <c:lblAlgn val="ctr"/>
        <c:lblOffset val="100"/>
      </c:catAx>
      <c:valAx>
        <c:axId val="1574513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15743731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'gen ita'!$B$2</c:f>
              <c:strCache>
                <c:ptCount val="1"/>
                <c:pt idx="0">
                  <c:v>Media del punteggio
percentuale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'gen ita'!$A$3:$A$10</c:f>
              <c:strCache>
                <c:ptCount val="8"/>
                <c:pt idx="0">
                  <c:v>Villanterio 3A</c:v>
                </c:pt>
                <c:pt idx="1">
                  <c:v>Villanterio 3B</c:v>
                </c:pt>
                <c:pt idx="2">
                  <c:v>Villanterio 3C</c:v>
                </c:pt>
                <c:pt idx="3">
                  <c:v>Magherno 3A</c:v>
                </c:pt>
                <c:pt idx="4">
                  <c:v>Magherno 3B</c:v>
                </c:pt>
                <c:pt idx="5">
                  <c:v>Miradolo 3A</c:v>
                </c:pt>
                <c:pt idx="6">
                  <c:v>Miradolo 3B</c:v>
                </c:pt>
                <c:pt idx="7">
                  <c:v>Istituto</c:v>
                </c:pt>
              </c:strCache>
            </c:strRef>
          </c:cat>
          <c:val>
            <c:numRef>
              <c:f>'gen ita'!$B$3:$B$10</c:f>
              <c:numCache>
                <c:formatCode>General</c:formatCode>
                <c:ptCount val="8"/>
                <c:pt idx="0">
                  <c:v>197.6</c:v>
                </c:pt>
                <c:pt idx="1">
                  <c:v>194.2</c:v>
                </c:pt>
                <c:pt idx="2">
                  <c:v>198.1</c:v>
                </c:pt>
                <c:pt idx="3">
                  <c:v>195.9</c:v>
                </c:pt>
                <c:pt idx="4">
                  <c:v>199.4</c:v>
                </c:pt>
                <c:pt idx="5">
                  <c:v>184.2</c:v>
                </c:pt>
                <c:pt idx="6">
                  <c:v>187</c:v>
                </c:pt>
                <c:pt idx="7">
                  <c:v>194.1</c:v>
                </c:pt>
              </c:numCache>
            </c:numRef>
          </c:val>
        </c:ser>
        <c:ser>
          <c:idx val="1"/>
          <c:order val="1"/>
          <c:tx>
            <c:strRef>
              <c:f>'gen ita'!$C$2</c:f>
              <c:strCache>
                <c:ptCount val="1"/>
                <c:pt idx="0">
                  <c:v>Punteggio LOMBARDIA 
203,9</c:v>
                </c:pt>
              </c:strCache>
            </c:strRef>
          </c:tx>
          <c:spPr>
            <a:solidFill>
              <a:srgbClr val="CCCCFF"/>
            </a:solidFill>
          </c:spPr>
          <c:cat>
            <c:strRef>
              <c:f>'gen ita'!$A$3:$A$10</c:f>
              <c:strCache>
                <c:ptCount val="8"/>
                <c:pt idx="0">
                  <c:v>Villanterio 3A</c:v>
                </c:pt>
                <c:pt idx="1">
                  <c:v>Villanterio 3B</c:v>
                </c:pt>
                <c:pt idx="2">
                  <c:v>Villanterio 3C</c:v>
                </c:pt>
                <c:pt idx="3">
                  <c:v>Magherno 3A</c:v>
                </c:pt>
                <c:pt idx="4">
                  <c:v>Magherno 3B</c:v>
                </c:pt>
                <c:pt idx="5">
                  <c:v>Miradolo 3A</c:v>
                </c:pt>
                <c:pt idx="6">
                  <c:v>Miradolo 3B</c:v>
                </c:pt>
                <c:pt idx="7">
                  <c:v>Istituto</c:v>
                </c:pt>
              </c:strCache>
            </c:strRef>
          </c:cat>
          <c:val>
            <c:numRef>
              <c:f>'gen ita'!$C$3:$C$10</c:f>
              <c:numCache>
                <c:formatCode>0.0</c:formatCode>
                <c:ptCount val="8"/>
                <c:pt idx="0">
                  <c:v>203.9</c:v>
                </c:pt>
                <c:pt idx="1">
                  <c:v>203.9</c:v>
                </c:pt>
                <c:pt idx="2">
                  <c:v>203.9</c:v>
                </c:pt>
                <c:pt idx="3">
                  <c:v>203.9</c:v>
                </c:pt>
                <c:pt idx="4">
                  <c:v>203.9</c:v>
                </c:pt>
                <c:pt idx="5">
                  <c:v>203.9</c:v>
                </c:pt>
                <c:pt idx="6">
                  <c:v>203.9</c:v>
                </c:pt>
                <c:pt idx="7">
                  <c:v>203.9</c:v>
                </c:pt>
              </c:numCache>
            </c:numRef>
          </c:val>
        </c:ser>
        <c:ser>
          <c:idx val="2"/>
          <c:order val="2"/>
          <c:tx>
            <c:strRef>
              <c:f>'gen ita'!$D$2</c:f>
              <c:strCache>
                <c:ptCount val="1"/>
                <c:pt idx="0">
                  <c:v>Punteggio Nord Ovest
203,3</c:v>
                </c:pt>
              </c:strCache>
            </c:strRef>
          </c:tx>
          <c:spPr>
            <a:solidFill>
              <a:srgbClr val="9999FF"/>
            </a:solidFill>
          </c:spPr>
          <c:cat>
            <c:strRef>
              <c:f>'gen ita'!$A$3:$A$10</c:f>
              <c:strCache>
                <c:ptCount val="8"/>
                <c:pt idx="0">
                  <c:v>Villanterio 3A</c:v>
                </c:pt>
                <c:pt idx="1">
                  <c:v>Villanterio 3B</c:v>
                </c:pt>
                <c:pt idx="2">
                  <c:v>Villanterio 3C</c:v>
                </c:pt>
                <c:pt idx="3">
                  <c:v>Magherno 3A</c:v>
                </c:pt>
                <c:pt idx="4">
                  <c:v>Magherno 3B</c:v>
                </c:pt>
                <c:pt idx="5">
                  <c:v>Miradolo 3A</c:v>
                </c:pt>
                <c:pt idx="6">
                  <c:v>Miradolo 3B</c:v>
                </c:pt>
                <c:pt idx="7">
                  <c:v>Istituto</c:v>
                </c:pt>
              </c:strCache>
            </c:strRef>
          </c:cat>
          <c:val>
            <c:numRef>
              <c:f>'gen ita'!$D$3:$D$10</c:f>
              <c:numCache>
                <c:formatCode>0.0</c:formatCode>
                <c:ptCount val="8"/>
                <c:pt idx="0">
                  <c:v>203.3</c:v>
                </c:pt>
                <c:pt idx="1">
                  <c:v>203.3</c:v>
                </c:pt>
                <c:pt idx="2">
                  <c:v>203.3</c:v>
                </c:pt>
                <c:pt idx="3">
                  <c:v>203.3</c:v>
                </c:pt>
                <c:pt idx="4">
                  <c:v>203.3</c:v>
                </c:pt>
                <c:pt idx="5">
                  <c:v>203.3</c:v>
                </c:pt>
                <c:pt idx="6">
                  <c:v>203.3</c:v>
                </c:pt>
                <c:pt idx="7">
                  <c:v>203.3</c:v>
                </c:pt>
              </c:numCache>
            </c:numRef>
          </c:val>
        </c:ser>
        <c:ser>
          <c:idx val="3"/>
          <c:order val="3"/>
          <c:tx>
            <c:strRef>
              <c:f>'gen ita'!$E$2</c:f>
              <c:strCache>
                <c:ptCount val="1"/>
                <c:pt idx="0">
                  <c:v>Punteggio Italia
199,1</c:v>
                </c:pt>
              </c:strCache>
            </c:strRef>
          </c:tx>
          <c:spPr>
            <a:solidFill>
              <a:srgbClr val="9966FF"/>
            </a:solidFill>
          </c:spPr>
          <c:cat>
            <c:strRef>
              <c:f>'gen ita'!$A$3:$A$10</c:f>
              <c:strCache>
                <c:ptCount val="8"/>
                <c:pt idx="0">
                  <c:v>Villanterio 3A</c:v>
                </c:pt>
                <c:pt idx="1">
                  <c:v>Villanterio 3B</c:v>
                </c:pt>
                <c:pt idx="2">
                  <c:v>Villanterio 3C</c:v>
                </c:pt>
                <c:pt idx="3">
                  <c:v>Magherno 3A</c:v>
                </c:pt>
                <c:pt idx="4">
                  <c:v>Magherno 3B</c:v>
                </c:pt>
                <c:pt idx="5">
                  <c:v>Miradolo 3A</c:v>
                </c:pt>
                <c:pt idx="6">
                  <c:v>Miradolo 3B</c:v>
                </c:pt>
                <c:pt idx="7">
                  <c:v>Istituto</c:v>
                </c:pt>
              </c:strCache>
            </c:strRef>
          </c:cat>
          <c:val>
            <c:numRef>
              <c:f>'gen ita'!$E$3:$E$10</c:f>
              <c:numCache>
                <c:formatCode>0.0</c:formatCode>
                <c:ptCount val="8"/>
                <c:pt idx="0">
                  <c:v>199.1</c:v>
                </c:pt>
                <c:pt idx="1">
                  <c:v>199.1</c:v>
                </c:pt>
                <c:pt idx="2">
                  <c:v>199.1</c:v>
                </c:pt>
                <c:pt idx="3">
                  <c:v>199.1</c:v>
                </c:pt>
                <c:pt idx="4">
                  <c:v>199.1</c:v>
                </c:pt>
                <c:pt idx="5">
                  <c:v>199.1</c:v>
                </c:pt>
                <c:pt idx="6">
                  <c:v>199.1</c:v>
                </c:pt>
                <c:pt idx="7">
                  <c:v>199.1</c:v>
                </c:pt>
              </c:numCache>
            </c:numRef>
          </c:val>
        </c:ser>
        <c:shape val="cylinder"/>
        <c:axId val="201885184"/>
        <c:axId val="201886720"/>
        <c:axId val="0"/>
      </c:bar3DChart>
      <c:catAx>
        <c:axId val="20188518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201886720"/>
        <c:crosses val="autoZero"/>
        <c:auto val="1"/>
        <c:lblAlgn val="ctr"/>
        <c:lblOffset val="100"/>
      </c:catAx>
      <c:valAx>
        <c:axId val="2018867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20188518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it-IT"/>
        </a:p>
      </c:txPr>
    </c:legend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'gen ita'!$C$62</c:f>
              <c:strCache>
                <c:ptCount val="1"/>
                <c:pt idx="0">
                  <c:v>Media del punteggio
percentuale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'gen ita'!$B$63:$B$70</c:f>
              <c:strCache>
                <c:ptCount val="8"/>
                <c:pt idx="0">
                  <c:v>Villanterio 3A</c:v>
                </c:pt>
                <c:pt idx="1">
                  <c:v>Villanterio 3B</c:v>
                </c:pt>
                <c:pt idx="2">
                  <c:v>Villanterio 3C</c:v>
                </c:pt>
                <c:pt idx="3">
                  <c:v>Magherno 3A</c:v>
                </c:pt>
                <c:pt idx="4">
                  <c:v>Magherno 3B</c:v>
                </c:pt>
                <c:pt idx="5">
                  <c:v>Miradolo 3A</c:v>
                </c:pt>
                <c:pt idx="6">
                  <c:v>Miradolo 3B</c:v>
                </c:pt>
                <c:pt idx="7">
                  <c:v>Istituto</c:v>
                </c:pt>
              </c:strCache>
            </c:strRef>
          </c:cat>
          <c:val>
            <c:numRef>
              <c:f>'gen ita'!$C$63:$C$70</c:f>
              <c:numCache>
                <c:formatCode>General</c:formatCode>
                <c:ptCount val="8"/>
                <c:pt idx="0">
                  <c:v>197.6</c:v>
                </c:pt>
                <c:pt idx="1">
                  <c:v>194.2</c:v>
                </c:pt>
                <c:pt idx="2">
                  <c:v>198.1</c:v>
                </c:pt>
                <c:pt idx="3">
                  <c:v>195.9</c:v>
                </c:pt>
                <c:pt idx="4">
                  <c:v>199.4</c:v>
                </c:pt>
                <c:pt idx="5">
                  <c:v>184.2</c:v>
                </c:pt>
                <c:pt idx="6">
                  <c:v>187</c:v>
                </c:pt>
                <c:pt idx="7">
                  <c:v>194.1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8F4-4B55-B08A-1D3AC1681815}"/>
            </c:ext>
          </c:extLst>
        </c:ser>
        <c:ser>
          <c:idx val="1"/>
          <c:order val="1"/>
          <c:tx>
            <c:strRef>
              <c:f>'gen ita'!$D$62</c:f>
              <c:strCache>
                <c:ptCount val="1"/>
                <c:pt idx="0">
                  <c:v>Punteggio Italia</c:v>
                </c:pt>
              </c:strCache>
            </c:strRef>
          </c:tx>
          <c:spPr>
            <a:solidFill>
              <a:srgbClr val="9966FF"/>
            </a:solidFill>
          </c:spPr>
          <c:cat>
            <c:strRef>
              <c:f>'gen ita'!$B$63:$B$70</c:f>
              <c:strCache>
                <c:ptCount val="8"/>
                <c:pt idx="0">
                  <c:v>Villanterio 3A</c:v>
                </c:pt>
                <c:pt idx="1">
                  <c:v>Villanterio 3B</c:v>
                </c:pt>
                <c:pt idx="2">
                  <c:v>Villanterio 3C</c:v>
                </c:pt>
                <c:pt idx="3">
                  <c:v>Magherno 3A</c:v>
                </c:pt>
                <c:pt idx="4">
                  <c:v>Magherno 3B</c:v>
                </c:pt>
                <c:pt idx="5">
                  <c:v>Miradolo 3A</c:v>
                </c:pt>
                <c:pt idx="6">
                  <c:v>Miradolo 3B</c:v>
                </c:pt>
                <c:pt idx="7">
                  <c:v>Istituto</c:v>
                </c:pt>
              </c:strCache>
            </c:strRef>
          </c:cat>
          <c:val>
            <c:numRef>
              <c:f>'gen ita'!$D$63:$D$70</c:f>
              <c:numCache>
                <c:formatCode>0.0</c:formatCode>
                <c:ptCount val="8"/>
                <c:pt idx="0">
                  <c:v>199.1</c:v>
                </c:pt>
                <c:pt idx="1">
                  <c:v>199.1</c:v>
                </c:pt>
                <c:pt idx="2">
                  <c:v>199.1</c:v>
                </c:pt>
                <c:pt idx="3">
                  <c:v>199.1</c:v>
                </c:pt>
                <c:pt idx="4">
                  <c:v>199.1</c:v>
                </c:pt>
                <c:pt idx="5">
                  <c:v>199.1</c:v>
                </c:pt>
                <c:pt idx="6">
                  <c:v>199.1</c:v>
                </c:pt>
                <c:pt idx="7">
                  <c:v>199.1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8F4-4B55-B08A-1D3AC1681815}"/>
            </c:ext>
          </c:extLst>
        </c:ser>
        <c:shape val="cylinder"/>
        <c:axId val="201937664"/>
        <c:axId val="201939200"/>
        <c:axId val="0"/>
      </c:bar3DChart>
      <c:catAx>
        <c:axId val="20193766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201939200"/>
        <c:crosses val="autoZero"/>
        <c:auto val="1"/>
        <c:lblAlgn val="ctr"/>
        <c:lblOffset val="100"/>
      </c:catAx>
      <c:valAx>
        <c:axId val="2019392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20193766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it-IT"/>
        </a:p>
      </c:txPr>
    </c:legend>
    <c:plotVisOnly val="1"/>
    <c:dispBlanksAs val="gap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41"/>
  <c:chart>
    <c:title>
      <c:tx>
        <c:rich>
          <a:bodyPr/>
          <a:lstStyle/>
          <a:p>
            <a:pPr>
              <a:defRPr/>
            </a:pPr>
            <a:r>
              <a:rPr lang="it-IT" sz="2000" dirty="0">
                <a:solidFill>
                  <a:srgbClr val="FFFF00"/>
                </a:solidFill>
              </a:rPr>
              <a:t>Matematica - Punteggi generali</a:t>
            </a:r>
          </a:p>
        </c:rich>
      </c:tx>
      <c:layout/>
    </c:title>
    <c:view3D>
      <c:rAngAx val="1"/>
    </c:view3D>
    <c:sideWall>
      <c:spPr>
        <a:solidFill>
          <a:prstClr val="black"/>
        </a:solidFill>
      </c:spPr>
    </c:sideWall>
    <c:backWall>
      <c:spPr>
        <a:solidFill>
          <a:prstClr val="black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'gen mate'!$A$28</c:f>
              <c:strCache>
                <c:ptCount val="1"/>
                <c:pt idx="0">
                  <c:v>Istituto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9CB6-4015-B659-E259D6CF823A}"/>
              </c:ext>
            </c:extLst>
          </c:dPt>
          <c:dPt>
            <c:idx val="1"/>
            <c:spPr>
              <a:solidFill>
                <a:srgbClr val="CCCC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CB6-4015-B659-E259D6CF823A}"/>
              </c:ext>
            </c:extLst>
          </c:dPt>
          <c:dPt>
            <c:idx val="2"/>
            <c:spPr>
              <a:solidFill>
                <a:srgbClr val="99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CB6-4015-B659-E259D6CF823A}"/>
              </c:ext>
            </c:extLst>
          </c:dPt>
          <c:dPt>
            <c:idx val="3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CB6-4015-B659-E259D6CF823A}"/>
              </c:ext>
            </c:extLst>
          </c:dPt>
          <c:dLbls>
            <c:dLbl>
              <c:idx val="0"/>
              <c:layout>
                <c:manualLayout>
                  <c:x val="-1.3888888888888894E-3"/>
                  <c:y val="-3.7813451653551058E-2"/>
                </c:manualLayout>
              </c:layout>
              <c:showVal val="1"/>
            </c:dLbl>
            <c:dLbl>
              <c:idx val="1"/>
              <c:layout>
                <c:manualLayout>
                  <c:x val="-1.3888888888888894E-3"/>
                  <c:y val="-2.9852724989645592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2.7862543323669206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4.3783996651480181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it-IT"/>
              </a:p>
            </c:txPr>
            <c:showVal val="1"/>
          </c:dLbls>
          <c:cat>
            <c:strRef>
              <c:f>'gen mate'!$B$27:$E$27</c:f>
              <c:strCache>
                <c:ptCount val="4"/>
                <c:pt idx="0">
                  <c:v>Istituto</c:v>
                </c:pt>
                <c:pt idx="1">
                  <c:v>Lombardia</c:v>
                </c:pt>
                <c:pt idx="2">
                  <c:v>Nord Ovest</c:v>
                </c:pt>
                <c:pt idx="3">
                  <c:v> Italia</c:v>
                </c:pt>
              </c:strCache>
            </c:strRef>
          </c:cat>
          <c:val>
            <c:numRef>
              <c:f>'gen mate'!$B$28:$E$28</c:f>
              <c:numCache>
                <c:formatCode>0.0</c:formatCode>
                <c:ptCount val="4"/>
                <c:pt idx="0" formatCode="General">
                  <c:v>198.6</c:v>
                </c:pt>
                <c:pt idx="1">
                  <c:v>208.4</c:v>
                </c:pt>
                <c:pt idx="2">
                  <c:v>206.6</c:v>
                </c:pt>
                <c:pt idx="3">
                  <c:v>200.1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CB6-4015-B659-E259D6CF823A}"/>
            </c:ext>
          </c:extLst>
        </c:ser>
        <c:shape val="cylinder"/>
        <c:axId val="202042752"/>
        <c:axId val="202044544"/>
        <c:axId val="0"/>
      </c:bar3DChart>
      <c:catAx>
        <c:axId val="20204275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202044544"/>
        <c:crosses val="autoZero"/>
        <c:auto val="1"/>
        <c:lblAlgn val="ctr"/>
        <c:lblOffset val="100"/>
      </c:catAx>
      <c:valAx>
        <c:axId val="202044544"/>
        <c:scaling>
          <c:orientation val="minMax"/>
        </c:scaling>
        <c:axPos val="l"/>
        <c:majorGridlines/>
        <c:numFmt formatCode="General" sourceLinked="1"/>
        <c:tickLblPos val="nextTo"/>
        <c:spPr>
          <a:solidFill>
            <a:schemeClr val="bg1"/>
          </a:solidFill>
        </c:spPr>
        <c:txPr>
          <a:bodyPr/>
          <a:lstStyle/>
          <a:p>
            <a:pPr>
              <a:defRPr sz="1600" b="1"/>
            </a:pPr>
            <a:endParaRPr lang="it-IT"/>
          </a:p>
        </c:txPr>
        <c:crossAx val="20204275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it-IT"/>
        </a:p>
      </c:txPr>
    </c:legend>
    <c:plotVisOnly val="1"/>
    <c:dispBlanksAs val="gap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'gen mate'!$B$2</c:f>
              <c:strCache>
                <c:ptCount val="1"/>
                <c:pt idx="0">
                  <c:v>Media punteggio
perc. 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'gen mate'!$A$3:$A$10</c:f>
              <c:strCache>
                <c:ptCount val="8"/>
                <c:pt idx="0">
                  <c:v>Villanterio 3A</c:v>
                </c:pt>
                <c:pt idx="1">
                  <c:v>Villanterio 3B</c:v>
                </c:pt>
                <c:pt idx="2">
                  <c:v>Villanterio 3C</c:v>
                </c:pt>
                <c:pt idx="3">
                  <c:v>Magherno 3A</c:v>
                </c:pt>
                <c:pt idx="4">
                  <c:v>Magherno 3B</c:v>
                </c:pt>
                <c:pt idx="5">
                  <c:v>Miradolo 3A</c:v>
                </c:pt>
                <c:pt idx="6">
                  <c:v>Miradolo 3B</c:v>
                </c:pt>
                <c:pt idx="7">
                  <c:v>Istituto</c:v>
                </c:pt>
              </c:strCache>
            </c:strRef>
          </c:cat>
          <c:val>
            <c:numRef>
              <c:f>'gen mate'!$B$3:$B$10</c:f>
              <c:numCache>
                <c:formatCode>General</c:formatCode>
                <c:ptCount val="8"/>
                <c:pt idx="0">
                  <c:v>196.7</c:v>
                </c:pt>
                <c:pt idx="1">
                  <c:v>192.8</c:v>
                </c:pt>
                <c:pt idx="2">
                  <c:v>198.1</c:v>
                </c:pt>
                <c:pt idx="3">
                  <c:v>208.2</c:v>
                </c:pt>
                <c:pt idx="4">
                  <c:v>194.8</c:v>
                </c:pt>
                <c:pt idx="5">
                  <c:v>204.7</c:v>
                </c:pt>
                <c:pt idx="6">
                  <c:v>195.1</c:v>
                </c:pt>
                <c:pt idx="7">
                  <c:v>198.6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3A7-4A2B-B499-04D0ECA35BAA}"/>
            </c:ext>
          </c:extLst>
        </c:ser>
        <c:ser>
          <c:idx val="1"/>
          <c:order val="1"/>
          <c:tx>
            <c:strRef>
              <c:f>'gen mate'!$C$2</c:f>
              <c:strCache>
                <c:ptCount val="1"/>
                <c:pt idx="0">
                  <c:v>Punteggio LOMBARDIA 
208,4</c:v>
                </c:pt>
              </c:strCache>
            </c:strRef>
          </c:tx>
          <c:spPr>
            <a:solidFill>
              <a:srgbClr val="CCCCFF"/>
            </a:solidFill>
          </c:spPr>
          <c:cat>
            <c:strRef>
              <c:f>'gen mate'!$A$3:$A$10</c:f>
              <c:strCache>
                <c:ptCount val="8"/>
                <c:pt idx="0">
                  <c:v>Villanterio 3A</c:v>
                </c:pt>
                <c:pt idx="1">
                  <c:v>Villanterio 3B</c:v>
                </c:pt>
                <c:pt idx="2">
                  <c:v>Villanterio 3C</c:v>
                </c:pt>
                <c:pt idx="3">
                  <c:v>Magherno 3A</c:v>
                </c:pt>
                <c:pt idx="4">
                  <c:v>Magherno 3B</c:v>
                </c:pt>
                <c:pt idx="5">
                  <c:v>Miradolo 3A</c:v>
                </c:pt>
                <c:pt idx="6">
                  <c:v>Miradolo 3B</c:v>
                </c:pt>
                <c:pt idx="7">
                  <c:v>Istituto</c:v>
                </c:pt>
              </c:strCache>
            </c:strRef>
          </c:cat>
          <c:val>
            <c:numRef>
              <c:f>'gen mate'!$C$3:$C$10</c:f>
              <c:numCache>
                <c:formatCode>0.0</c:formatCode>
                <c:ptCount val="8"/>
                <c:pt idx="0">
                  <c:v>208.4</c:v>
                </c:pt>
                <c:pt idx="1">
                  <c:v>208.4</c:v>
                </c:pt>
                <c:pt idx="2">
                  <c:v>208.4</c:v>
                </c:pt>
                <c:pt idx="3">
                  <c:v>208.4</c:v>
                </c:pt>
                <c:pt idx="4">
                  <c:v>208.4</c:v>
                </c:pt>
                <c:pt idx="5">
                  <c:v>208.4</c:v>
                </c:pt>
                <c:pt idx="6">
                  <c:v>208.4</c:v>
                </c:pt>
                <c:pt idx="7">
                  <c:v>208.4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3A7-4A2B-B499-04D0ECA35BAA}"/>
            </c:ext>
          </c:extLst>
        </c:ser>
        <c:ser>
          <c:idx val="2"/>
          <c:order val="2"/>
          <c:tx>
            <c:strRef>
              <c:f>'gen mate'!$D$2</c:f>
              <c:strCache>
                <c:ptCount val="1"/>
                <c:pt idx="0">
                  <c:v>Punteggio Nord Ovest
206,6</c:v>
                </c:pt>
              </c:strCache>
            </c:strRef>
          </c:tx>
          <c:spPr>
            <a:solidFill>
              <a:srgbClr val="9999FF"/>
            </a:solidFill>
          </c:spPr>
          <c:cat>
            <c:strRef>
              <c:f>'gen mate'!$A$3:$A$10</c:f>
              <c:strCache>
                <c:ptCount val="8"/>
                <c:pt idx="0">
                  <c:v>Villanterio 3A</c:v>
                </c:pt>
                <c:pt idx="1">
                  <c:v>Villanterio 3B</c:v>
                </c:pt>
                <c:pt idx="2">
                  <c:v>Villanterio 3C</c:v>
                </c:pt>
                <c:pt idx="3">
                  <c:v>Magherno 3A</c:v>
                </c:pt>
                <c:pt idx="4">
                  <c:v>Magherno 3B</c:v>
                </c:pt>
                <c:pt idx="5">
                  <c:v>Miradolo 3A</c:v>
                </c:pt>
                <c:pt idx="6">
                  <c:v>Miradolo 3B</c:v>
                </c:pt>
                <c:pt idx="7">
                  <c:v>Istituto</c:v>
                </c:pt>
              </c:strCache>
            </c:strRef>
          </c:cat>
          <c:val>
            <c:numRef>
              <c:f>'gen mate'!$D$3:$D$10</c:f>
              <c:numCache>
                <c:formatCode>0.0</c:formatCode>
                <c:ptCount val="8"/>
                <c:pt idx="0">
                  <c:v>206.6</c:v>
                </c:pt>
                <c:pt idx="1">
                  <c:v>206.6</c:v>
                </c:pt>
                <c:pt idx="2">
                  <c:v>206.6</c:v>
                </c:pt>
                <c:pt idx="3">
                  <c:v>206.6</c:v>
                </c:pt>
                <c:pt idx="4">
                  <c:v>206.6</c:v>
                </c:pt>
                <c:pt idx="5">
                  <c:v>206.6</c:v>
                </c:pt>
                <c:pt idx="6">
                  <c:v>206.6</c:v>
                </c:pt>
                <c:pt idx="7">
                  <c:v>206.6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3A7-4A2B-B499-04D0ECA35BAA}"/>
            </c:ext>
          </c:extLst>
        </c:ser>
        <c:ser>
          <c:idx val="3"/>
          <c:order val="3"/>
          <c:tx>
            <c:strRef>
              <c:f>'gen mate'!$E$2</c:f>
              <c:strCache>
                <c:ptCount val="1"/>
                <c:pt idx="0">
                  <c:v>Punteggio Italia
200,1</c:v>
                </c:pt>
              </c:strCache>
            </c:strRef>
          </c:tx>
          <c:spPr>
            <a:solidFill>
              <a:srgbClr val="9966FF"/>
            </a:solidFill>
          </c:spPr>
          <c:cat>
            <c:strRef>
              <c:f>'gen mate'!$A$3:$A$10</c:f>
              <c:strCache>
                <c:ptCount val="8"/>
                <c:pt idx="0">
                  <c:v>Villanterio 3A</c:v>
                </c:pt>
                <c:pt idx="1">
                  <c:v>Villanterio 3B</c:v>
                </c:pt>
                <c:pt idx="2">
                  <c:v>Villanterio 3C</c:v>
                </c:pt>
                <c:pt idx="3">
                  <c:v>Magherno 3A</c:v>
                </c:pt>
                <c:pt idx="4">
                  <c:v>Magherno 3B</c:v>
                </c:pt>
                <c:pt idx="5">
                  <c:v>Miradolo 3A</c:v>
                </c:pt>
                <c:pt idx="6">
                  <c:v>Miradolo 3B</c:v>
                </c:pt>
                <c:pt idx="7">
                  <c:v>Istituto</c:v>
                </c:pt>
              </c:strCache>
            </c:strRef>
          </c:cat>
          <c:val>
            <c:numRef>
              <c:f>'gen mate'!$E$3:$E$10</c:f>
              <c:numCache>
                <c:formatCode>0.0</c:formatCode>
                <c:ptCount val="8"/>
                <c:pt idx="0">
                  <c:v>200.1</c:v>
                </c:pt>
                <c:pt idx="1">
                  <c:v>200.1</c:v>
                </c:pt>
                <c:pt idx="2">
                  <c:v>200.1</c:v>
                </c:pt>
                <c:pt idx="3">
                  <c:v>200.1</c:v>
                </c:pt>
                <c:pt idx="4">
                  <c:v>200.1</c:v>
                </c:pt>
                <c:pt idx="5">
                  <c:v>200.1</c:v>
                </c:pt>
                <c:pt idx="6">
                  <c:v>200.1</c:v>
                </c:pt>
                <c:pt idx="7">
                  <c:v>200.1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A7-4A2B-B499-04D0ECA35BAA}"/>
            </c:ext>
          </c:extLst>
        </c:ser>
        <c:shape val="cylinder"/>
        <c:axId val="201688960"/>
        <c:axId val="201690496"/>
        <c:axId val="0"/>
      </c:bar3DChart>
      <c:catAx>
        <c:axId val="20168896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201690496"/>
        <c:crosses val="autoZero"/>
        <c:auto val="1"/>
        <c:lblAlgn val="ctr"/>
        <c:lblOffset val="100"/>
      </c:catAx>
      <c:valAx>
        <c:axId val="2016904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20168896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it-IT"/>
        </a:p>
      </c:txPr>
    </c:legend>
    <c:plotVisOnly val="1"/>
    <c:dispBlanksAs val="gap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'gen mate'!$B$58</c:f>
              <c:strCache>
                <c:ptCount val="1"/>
                <c:pt idx="0">
                  <c:v>Media punteggio
perc. 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'gen mate'!$A$59:$A$66</c:f>
              <c:strCache>
                <c:ptCount val="8"/>
                <c:pt idx="0">
                  <c:v>Villanterio 3A</c:v>
                </c:pt>
                <c:pt idx="1">
                  <c:v>Villanterio 3B</c:v>
                </c:pt>
                <c:pt idx="2">
                  <c:v>Villanterio 3C</c:v>
                </c:pt>
                <c:pt idx="3">
                  <c:v>Magherno 3A</c:v>
                </c:pt>
                <c:pt idx="4">
                  <c:v>Magherno 3B</c:v>
                </c:pt>
                <c:pt idx="5">
                  <c:v>Miradolo 3A</c:v>
                </c:pt>
                <c:pt idx="6">
                  <c:v>Miradolo 3B</c:v>
                </c:pt>
                <c:pt idx="7">
                  <c:v>Istituto</c:v>
                </c:pt>
              </c:strCache>
            </c:strRef>
          </c:cat>
          <c:val>
            <c:numRef>
              <c:f>'gen mate'!$B$59:$B$66</c:f>
              <c:numCache>
                <c:formatCode>General</c:formatCode>
                <c:ptCount val="8"/>
                <c:pt idx="0">
                  <c:v>196.7</c:v>
                </c:pt>
                <c:pt idx="1">
                  <c:v>192.8</c:v>
                </c:pt>
                <c:pt idx="2">
                  <c:v>198.1</c:v>
                </c:pt>
                <c:pt idx="3">
                  <c:v>208.2</c:v>
                </c:pt>
                <c:pt idx="4">
                  <c:v>194.8</c:v>
                </c:pt>
                <c:pt idx="5">
                  <c:v>204.7</c:v>
                </c:pt>
                <c:pt idx="6">
                  <c:v>195.1</c:v>
                </c:pt>
                <c:pt idx="7">
                  <c:v>198.6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E4E-4FB2-AC7D-BFDBB1AFC299}"/>
            </c:ext>
          </c:extLst>
        </c:ser>
        <c:ser>
          <c:idx val="1"/>
          <c:order val="1"/>
          <c:tx>
            <c:strRef>
              <c:f>'gen mate'!$C$58</c:f>
              <c:strCache>
                <c:ptCount val="1"/>
                <c:pt idx="0">
                  <c:v>Punteggio Italia</c:v>
                </c:pt>
              </c:strCache>
            </c:strRef>
          </c:tx>
          <c:spPr>
            <a:solidFill>
              <a:srgbClr val="9966FF"/>
            </a:solidFill>
          </c:spPr>
          <c:cat>
            <c:strRef>
              <c:f>'gen mate'!$A$59:$A$66</c:f>
              <c:strCache>
                <c:ptCount val="8"/>
                <c:pt idx="0">
                  <c:v>Villanterio 3A</c:v>
                </c:pt>
                <c:pt idx="1">
                  <c:v>Villanterio 3B</c:v>
                </c:pt>
                <c:pt idx="2">
                  <c:v>Villanterio 3C</c:v>
                </c:pt>
                <c:pt idx="3">
                  <c:v>Magherno 3A</c:v>
                </c:pt>
                <c:pt idx="4">
                  <c:v>Magherno 3B</c:v>
                </c:pt>
                <c:pt idx="5">
                  <c:v>Miradolo 3A</c:v>
                </c:pt>
                <c:pt idx="6">
                  <c:v>Miradolo 3B</c:v>
                </c:pt>
                <c:pt idx="7">
                  <c:v>Istituto</c:v>
                </c:pt>
              </c:strCache>
            </c:strRef>
          </c:cat>
          <c:val>
            <c:numRef>
              <c:f>'gen mate'!$C$59:$C$66</c:f>
              <c:numCache>
                <c:formatCode>0.0</c:formatCode>
                <c:ptCount val="8"/>
                <c:pt idx="0">
                  <c:v>200.1</c:v>
                </c:pt>
                <c:pt idx="1">
                  <c:v>200.1</c:v>
                </c:pt>
                <c:pt idx="2">
                  <c:v>200.1</c:v>
                </c:pt>
                <c:pt idx="3">
                  <c:v>200.1</c:v>
                </c:pt>
                <c:pt idx="4">
                  <c:v>200.1</c:v>
                </c:pt>
                <c:pt idx="5">
                  <c:v>200.1</c:v>
                </c:pt>
                <c:pt idx="6">
                  <c:v>200.1</c:v>
                </c:pt>
                <c:pt idx="7">
                  <c:v>200.1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E4E-4FB2-AC7D-BFDBB1AFC299}"/>
            </c:ext>
          </c:extLst>
        </c:ser>
        <c:shape val="cylinder"/>
        <c:axId val="202126848"/>
        <c:axId val="202128384"/>
        <c:axId val="0"/>
      </c:bar3DChart>
      <c:catAx>
        <c:axId val="20212684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202128384"/>
        <c:crosses val="autoZero"/>
        <c:auto val="1"/>
        <c:lblAlgn val="ctr"/>
        <c:lblOffset val="100"/>
      </c:catAx>
      <c:valAx>
        <c:axId val="2021283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20212684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it-IT"/>
        </a:p>
      </c:txPr>
    </c:legend>
    <c:plotVisOnly val="1"/>
    <c:dispBlanksAs val="gap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it-IT" sz="2000" dirty="0">
                <a:solidFill>
                  <a:srgbClr val="FFFF00"/>
                </a:solidFill>
              </a:rPr>
              <a:t>INGLESE READING 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inglese!$A$18</c:f>
              <c:strCache>
                <c:ptCount val="1"/>
                <c:pt idx="0">
                  <c:v>Istituto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CCCCFF"/>
              </a:solidFill>
            </c:spPr>
          </c:dPt>
          <c:dPt>
            <c:idx val="2"/>
            <c:spPr>
              <a:solidFill>
                <a:srgbClr val="9999FF"/>
              </a:solidFill>
            </c:spPr>
          </c:dPt>
          <c:dPt>
            <c:idx val="3"/>
            <c:spPr>
              <a:solidFill>
                <a:srgbClr val="9966FF"/>
              </a:solidFill>
            </c:spPr>
          </c:dPt>
          <c:dLbls>
            <c:dLbl>
              <c:idx val="0"/>
              <c:layout>
                <c:manualLayout>
                  <c:x val="0"/>
                  <c:y val="-4.3258214559771031E-2"/>
                </c:manualLayout>
              </c:layout>
              <c:showVal val="1"/>
            </c:dLbl>
            <c:dLbl>
              <c:idx val="1"/>
              <c:layout>
                <c:manualLayout>
                  <c:x val="-1.3888888888888894E-3"/>
                  <c:y val="-2.4718979748440572E-2"/>
                </c:manualLayout>
              </c:layout>
              <c:showVal val="1"/>
            </c:dLbl>
            <c:dLbl>
              <c:idx val="2"/>
              <c:layout>
                <c:manualLayout>
                  <c:x val="1.3888888888888894E-3"/>
                  <c:y val="-5.1497874475917887E-2"/>
                </c:manualLayout>
              </c:layout>
              <c:showVal val="1"/>
            </c:dLbl>
            <c:dLbl>
              <c:idx val="3"/>
              <c:layout>
                <c:manualLayout>
                  <c:x val="-1.3888888888888894E-3"/>
                  <c:y val="-3.2958639664587445E-2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it-IT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inglese!$B$17:$E$17</c:f>
              <c:strCache>
                <c:ptCount val="4"/>
                <c:pt idx="0">
                  <c:v>Istituto</c:v>
                </c:pt>
                <c:pt idx="1">
                  <c:v>Lombardia</c:v>
                </c:pt>
                <c:pt idx="2">
                  <c:v>Nord Ovest</c:v>
                </c:pt>
                <c:pt idx="3">
                  <c:v> Italia</c:v>
                </c:pt>
              </c:strCache>
            </c:strRef>
          </c:cat>
          <c:val>
            <c:numRef>
              <c:f>inglese!$B$18:$E$18</c:f>
              <c:numCache>
                <c:formatCode>0.0</c:formatCode>
                <c:ptCount val="4"/>
                <c:pt idx="0" formatCode="General">
                  <c:v>201.6</c:v>
                </c:pt>
                <c:pt idx="1">
                  <c:v>210.9</c:v>
                </c:pt>
                <c:pt idx="2">
                  <c:v>209.6</c:v>
                </c:pt>
                <c:pt idx="3">
                  <c:v>203.3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0F7-42A7-9227-C46C49B6E77B}"/>
            </c:ext>
          </c:extLst>
        </c:ser>
        <c:shape val="cylinder"/>
        <c:axId val="202193152"/>
        <c:axId val="202194944"/>
        <c:axId val="0"/>
      </c:bar3DChart>
      <c:catAx>
        <c:axId val="20219315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202194944"/>
        <c:crosses val="autoZero"/>
        <c:auto val="1"/>
        <c:lblAlgn val="ctr"/>
        <c:lblOffset val="100"/>
      </c:catAx>
      <c:valAx>
        <c:axId val="2021949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20219315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inglese!$B$2</c:f>
              <c:strCache>
                <c:ptCount val="1"/>
                <c:pt idx="0">
                  <c:v>Media del punteggio
percentuale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inglese!$A$3:$A$10</c:f>
              <c:strCache>
                <c:ptCount val="8"/>
                <c:pt idx="0">
                  <c:v>Villanterio 3A</c:v>
                </c:pt>
                <c:pt idx="1">
                  <c:v>Villanterio 3B</c:v>
                </c:pt>
                <c:pt idx="2">
                  <c:v>Villanterio 3C</c:v>
                </c:pt>
                <c:pt idx="3">
                  <c:v>Magherno 3A</c:v>
                </c:pt>
                <c:pt idx="4">
                  <c:v>Magherno 3B</c:v>
                </c:pt>
                <c:pt idx="5">
                  <c:v>Miradolo 3A</c:v>
                </c:pt>
                <c:pt idx="6">
                  <c:v>Miradolo 3B</c:v>
                </c:pt>
                <c:pt idx="7">
                  <c:v>Istituto</c:v>
                </c:pt>
              </c:strCache>
            </c:strRef>
          </c:cat>
          <c:val>
            <c:numRef>
              <c:f>inglese!$B$3:$B$10</c:f>
              <c:numCache>
                <c:formatCode>General</c:formatCode>
                <c:ptCount val="8"/>
                <c:pt idx="0">
                  <c:v>212.6</c:v>
                </c:pt>
                <c:pt idx="1">
                  <c:v>205</c:v>
                </c:pt>
                <c:pt idx="2">
                  <c:v>202.9</c:v>
                </c:pt>
                <c:pt idx="3">
                  <c:v>200.4</c:v>
                </c:pt>
                <c:pt idx="4">
                  <c:v>199.8</c:v>
                </c:pt>
                <c:pt idx="5">
                  <c:v>192.3</c:v>
                </c:pt>
                <c:pt idx="6">
                  <c:v>195.4</c:v>
                </c:pt>
                <c:pt idx="7">
                  <c:v>201.6</c:v>
                </c:pt>
              </c:numCache>
            </c:numRef>
          </c:val>
        </c:ser>
        <c:ser>
          <c:idx val="1"/>
          <c:order val="1"/>
          <c:tx>
            <c:strRef>
              <c:f>inglese!$C$2</c:f>
              <c:strCache>
                <c:ptCount val="1"/>
                <c:pt idx="0">
                  <c:v>Punteggio LOMBARDIA 
210,9</c:v>
                </c:pt>
              </c:strCache>
            </c:strRef>
          </c:tx>
          <c:spPr>
            <a:solidFill>
              <a:srgbClr val="CCCCFF"/>
            </a:solidFill>
          </c:spPr>
          <c:cat>
            <c:strRef>
              <c:f>inglese!$A$3:$A$10</c:f>
              <c:strCache>
                <c:ptCount val="8"/>
                <c:pt idx="0">
                  <c:v>Villanterio 3A</c:v>
                </c:pt>
                <c:pt idx="1">
                  <c:v>Villanterio 3B</c:v>
                </c:pt>
                <c:pt idx="2">
                  <c:v>Villanterio 3C</c:v>
                </c:pt>
                <c:pt idx="3">
                  <c:v>Magherno 3A</c:v>
                </c:pt>
                <c:pt idx="4">
                  <c:v>Magherno 3B</c:v>
                </c:pt>
                <c:pt idx="5">
                  <c:v>Miradolo 3A</c:v>
                </c:pt>
                <c:pt idx="6">
                  <c:v>Miradolo 3B</c:v>
                </c:pt>
                <c:pt idx="7">
                  <c:v>Istituto</c:v>
                </c:pt>
              </c:strCache>
            </c:strRef>
          </c:cat>
          <c:val>
            <c:numRef>
              <c:f>inglese!$C$3:$C$10</c:f>
              <c:numCache>
                <c:formatCode>0.0</c:formatCode>
                <c:ptCount val="8"/>
                <c:pt idx="0">
                  <c:v>210.9</c:v>
                </c:pt>
                <c:pt idx="1">
                  <c:v>210.9</c:v>
                </c:pt>
                <c:pt idx="2">
                  <c:v>210.9</c:v>
                </c:pt>
                <c:pt idx="3">
                  <c:v>210.9</c:v>
                </c:pt>
                <c:pt idx="4">
                  <c:v>210.9</c:v>
                </c:pt>
                <c:pt idx="5">
                  <c:v>210.9</c:v>
                </c:pt>
                <c:pt idx="6">
                  <c:v>210.9</c:v>
                </c:pt>
                <c:pt idx="7">
                  <c:v>210.9</c:v>
                </c:pt>
              </c:numCache>
            </c:numRef>
          </c:val>
        </c:ser>
        <c:ser>
          <c:idx val="2"/>
          <c:order val="2"/>
          <c:tx>
            <c:strRef>
              <c:f>inglese!$D$2</c:f>
              <c:strCache>
                <c:ptCount val="1"/>
                <c:pt idx="0">
                  <c:v>Punteggio Nord Ovest
209,6</c:v>
                </c:pt>
              </c:strCache>
            </c:strRef>
          </c:tx>
          <c:spPr>
            <a:solidFill>
              <a:srgbClr val="9999FF"/>
            </a:solidFill>
          </c:spPr>
          <c:cat>
            <c:strRef>
              <c:f>inglese!$A$3:$A$10</c:f>
              <c:strCache>
                <c:ptCount val="8"/>
                <c:pt idx="0">
                  <c:v>Villanterio 3A</c:v>
                </c:pt>
                <c:pt idx="1">
                  <c:v>Villanterio 3B</c:v>
                </c:pt>
                <c:pt idx="2">
                  <c:v>Villanterio 3C</c:v>
                </c:pt>
                <c:pt idx="3">
                  <c:v>Magherno 3A</c:v>
                </c:pt>
                <c:pt idx="4">
                  <c:v>Magherno 3B</c:v>
                </c:pt>
                <c:pt idx="5">
                  <c:v>Miradolo 3A</c:v>
                </c:pt>
                <c:pt idx="6">
                  <c:v>Miradolo 3B</c:v>
                </c:pt>
                <c:pt idx="7">
                  <c:v>Istituto</c:v>
                </c:pt>
              </c:strCache>
            </c:strRef>
          </c:cat>
          <c:val>
            <c:numRef>
              <c:f>inglese!$D$3:$D$10</c:f>
              <c:numCache>
                <c:formatCode>0.0</c:formatCode>
                <c:ptCount val="8"/>
                <c:pt idx="0">
                  <c:v>209.6</c:v>
                </c:pt>
                <c:pt idx="1">
                  <c:v>209.6</c:v>
                </c:pt>
                <c:pt idx="2">
                  <c:v>209.6</c:v>
                </c:pt>
                <c:pt idx="3">
                  <c:v>209.6</c:v>
                </c:pt>
                <c:pt idx="4">
                  <c:v>209.6</c:v>
                </c:pt>
                <c:pt idx="5">
                  <c:v>209.6</c:v>
                </c:pt>
                <c:pt idx="6">
                  <c:v>209.6</c:v>
                </c:pt>
                <c:pt idx="7">
                  <c:v>209.6</c:v>
                </c:pt>
              </c:numCache>
            </c:numRef>
          </c:val>
        </c:ser>
        <c:ser>
          <c:idx val="3"/>
          <c:order val="3"/>
          <c:tx>
            <c:strRef>
              <c:f>inglese!$E$2</c:f>
              <c:strCache>
                <c:ptCount val="1"/>
                <c:pt idx="0">
                  <c:v>Punteggio Italia
203,3</c:v>
                </c:pt>
              </c:strCache>
            </c:strRef>
          </c:tx>
          <c:spPr>
            <a:solidFill>
              <a:srgbClr val="9966FF"/>
            </a:solidFill>
          </c:spPr>
          <c:cat>
            <c:strRef>
              <c:f>inglese!$A$3:$A$10</c:f>
              <c:strCache>
                <c:ptCount val="8"/>
                <c:pt idx="0">
                  <c:v>Villanterio 3A</c:v>
                </c:pt>
                <c:pt idx="1">
                  <c:v>Villanterio 3B</c:v>
                </c:pt>
                <c:pt idx="2">
                  <c:v>Villanterio 3C</c:v>
                </c:pt>
                <c:pt idx="3">
                  <c:v>Magherno 3A</c:v>
                </c:pt>
                <c:pt idx="4">
                  <c:v>Magherno 3B</c:v>
                </c:pt>
                <c:pt idx="5">
                  <c:v>Miradolo 3A</c:v>
                </c:pt>
                <c:pt idx="6">
                  <c:v>Miradolo 3B</c:v>
                </c:pt>
                <c:pt idx="7">
                  <c:v>Istituto</c:v>
                </c:pt>
              </c:strCache>
            </c:strRef>
          </c:cat>
          <c:val>
            <c:numRef>
              <c:f>inglese!$E$3:$E$10</c:f>
              <c:numCache>
                <c:formatCode>0.0</c:formatCode>
                <c:ptCount val="8"/>
                <c:pt idx="0">
                  <c:v>203.3</c:v>
                </c:pt>
                <c:pt idx="1">
                  <c:v>203.3</c:v>
                </c:pt>
                <c:pt idx="2">
                  <c:v>203.3</c:v>
                </c:pt>
                <c:pt idx="3">
                  <c:v>203.3</c:v>
                </c:pt>
                <c:pt idx="4">
                  <c:v>203.3</c:v>
                </c:pt>
                <c:pt idx="5">
                  <c:v>203.3</c:v>
                </c:pt>
                <c:pt idx="6">
                  <c:v>203.3</c:v>
                </c:pt>
                <c:pt idx="7">
                  <c:v>203.3</c:v>
                </c:pt>
              </c:numCache>
            </c:numRef>
          </c:val>
        </c:ser>
        <c:shape val="cylinder"/>
        <c:axId val="202243072"/>
        <c:axId val="202060544"/>
        <c:axId val="0"/>
      </c:bar3DChart>
      <c:catAx>
        <c:axId val="20224307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202060544"/>
        <c:crosses val="autoZero"/>
        <c:auto val="1"/>
        <c:lblAlgn val="ctr"/>
        <c:lblOffset val="100"/>
      </c:catAx>
      <c:valAx>
        <c:axId val="2020605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20224307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it-IT"/>
        </a:p>
      </c:txPr>
    </c:legend>
    <c:plotVisOnly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inglese!$B$46</c:f>
              <c:strCache>
                <c:ptCount val="1"/>
                <c:pt idx="0">
                  <c:v>Media del punteggio
percentuale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inglese!$A$47:$A$54</c:f>
              <c:strCache>
                <c:ptCount val="8"/>
                <c:pt idx="0">
                  <c:v>Villanterio 3A</c:v>
                </c:pt>
                <c:pt idx="1">
                  <c:v>Villanterio 3B</c:v>
                </c:pt>
                <c:pt idx="2">
                  <c:v>Villanterio 3C</c:v>
                </c:pt>
                <c:pt idx="3">
                  <c:v>Magherno 3A</c:v>
                </c:pt>
                <c:pt idx="4">
                  <c:v>Magherno 3B</c:v>
                </c:pt>
                <c:pt idx="5">
                  <c:v>Miradolo 3A</c:v>
                </c:pt>
                <c:pt idx="6">
                  <c:v>Miradolo 3B</c:v>
                </c:pt>
                <c:pt idx="7">
                  <c:v>Istituto</c:v>
                </c:pt>
              </c:strCache>
            </c:strRef>
          </c:cat>
          <c:val>
            <c:numRef>
              <c:f>inglese!$B$47:$B$54</c:f>
              <c:numCache>
                <c:formatCode>General</c:formatCode>
                <c:ptCount val="8"/>
                <c:pt idx="0">
                  <c:v>212.6</c:v>
                </c:pt>
                <c:pt idx="1">
                  <c:v>205</c:v>
                </c:pt>
                <c:pt idx="2">
                  <c:v>202.9</c:v>
                </c:pt>
                <c:pt idx="3">
                  <c:v>200.4</c:v>
                </c:pt>
                <c:pt idx="4">
                  <c:v>199.8</c:v>
                </c:pt>
                <c:pt idx="5">
                  <c:v>192.3</c:v>
                </c:pt>
                <c:pt idx="6">
                  <c:v>195.4</c:v>
                </c:pt>
                <c:pt idx="7">
                  <c:v>201.6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CF7-409E-BC82-3FF8A4D1D8C2}"/>
            </c:ext>
          </c:extLst>
        </c:ser>
        <c:ser>
          <c:idx val="1"/>
          <c:order val="1"/>
          <c:tx>
            <c:strRef>
              <c:f>inglese!$C$46</c:f>
              <c:strCache>
                <c:ptCount val="1"/>
                <c:pt idx="0">
                  <c:v>Punteggio Italia
200</c:v>
                </c:pt>
              </c:strCache>
            </c:strRef>
          </c:tx>
          <c:spPr>
            <a:solidFill>
              <a:srgbClr val="9966FF"/>
            </a:solidFill>
          </c:spPr>
          <c:cat>
            <c:strRef>
              <c:f>inglese!$A$47:$A$54</c:f>
              <c:strCache>
                <c:ptCount val="8"/>
                <c:pt idx="0">
                  <c:v>Villanterio 3A</c:v>
                </c:pt>
                <c:pt idx="1">
                  <c:v>Villanterio 3B</c:v>
                </c:pt>
                <c:pt idx="2">
                  <c:v>Villanterio 3C</c:v>
                </c:pt>
                <c:pt idx="3">
                  <c:v>Magherno 3A</c:v>
                </c:pt>
                <c:pt idx="4">
                  <c:v>Magherno 3B</c:v>
                </c:pt>
                <c:pt idx="5">
                  <c:v>Miradolo 3A</c:v>
                </c:pt>
                <c:pt idx="6">
                  <c:v>Miradolo 3B</c:v>
                </c:pt>
                <c:pt idx="7">
                  <c:v>Istituto</c:v>
                </c:pt>
              </c:strCache>
            </c:strRef>
          </c:cat>
          <c:val>
            <c:numRef>
              <c:f>inglese!$C$47:$C$54</c:f>
              <c:numCache>
                <c:formatCode>0.0</c:formatCode>
                <c:ptCount val="8"/>
                <c:pt idx="0">
                  <c:v>203.3</c:v>
                </c:pt>
                <c:pt idx="1">
                  <c:v>203.3</c:v>
                </c:pt>
                <c:pt idx="2">
                  <c:v>203.3</c:v>
                </c:pt>
                <c:pt idx="3">
                  <c:v>203.3</c:v>
                </c:pt>
                <c:pt idx="4">
                  <c:v>203.3</c:v>
                </c:pt>
                <c:pt idx="5">
                  <c:v>203.3</c:v>
                </c:pt>
                <c:pt idx="6">
                  <c:v>203.3</c:v>
                </c:pt>
                <c:pt idx="7">
                  <c:v>203.3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CF7-409E-BC82-3FF8A4D1D8C2}"/>
            </c:ext>
          </c:extLst>
        </c:ser>
        <c:shape val="cylinder"/>
        <c:axId val="202099328"/>
        <c:axId val="202105216"/>
        <c:axId val="0"/>
      </c:bar3DChart>
      <c:catAx>
        <c:axId val="20209932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202105216"/>
        <c:crosses val="autoZero"/>
        <c:auto val="1"/>
        <c:lblAlgn val="ctr"/>
        <c:lblOffset val="100"/>
      </c:catAx>
      <c:valAx>
        <c:axId val="2021052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20209932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it-IT"/>
        </a:p>
      </c:txPr>
    </c:legend>
    <c:plotVisOnly val="1"/>
    <c:dispBlanksAs val="gap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it-IT" sz="2000" dirty="0">
                <a:solidFill>
                  <a:srgbClr val="FFFF00"/>
                </a:solidFill>
              </a:rPr>
              <a:t>INGLESE LISTENING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inglese!$A$73</c:f>
              <c:strCache>
                <c:ptCount val="1"/>
                <c:pt idx="0">
                  <c:v>Istituto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CCCCFF"/>
              </a:solidFill>
            </c:spPr>
          </c:dPt>
          <c:dPt>
            <c:idx val="2"/>
            <c:spPr>
              <a:solidFill>
                <a:srgbClr val="9999FF"/>
              </a:solidFill>
            </c:spPr>
          </c:dPt>
          <c:dPt>
            <c:idx val="3"/>
            <c:spPr>
              <a:solidFill>
                <a:srgbClr val="9966FF"/>
              </a:solidFill>
            </c:spPr>
          </c:dPt>
          <c:dLbls>
            <c:dLbl>
              <c:idx val="0"/>
              <c:layout>
                <c:manualLayout>
                  <c:x val="-1.3888888888888894E-3"/>
                  <c:y val="-3.4614275286257178E-2"/>
                </c:manualLayout>
              </c:layout>
              <c:showVal val="1"/>
            </c:dLbl>
            <c:dLbl>
              <c:idx val="1"/>
              <c:layout>
                <c:manualLayout>
                  <c:x val="-2.5000000000000001E-2"/>
                  <c:y val="-2.0361338403680693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2.6469739924784894E-2"/>
                </c:manualLayout>
              </c:layout>
              <c:showVal val="1"/>
            </c:dLbl>
            <c:dLbl>
              <c:idx val="3"/>
              <c:layout>
                <c:manualLayout>
                  <c:x val="6.9444444444444458E-3"/>
                  <c:y val="-3.6650409126625247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it-IT"/>
              </a:p>
            </c:txPr>
            <c:showVal val="1"/>
          </c:dLbls>
          <c:cat>
            <c:strRef>
              <c:f>inglese!$B$72:$E$72</c:f>
              <c:strCache>
                <c:ptCount val="4"/>
                <c:pt idx="0">
                  <c:v>Istituto</c:v>
                </c:pt>
                <c:pt idx="1">
                  <c:v>Lombardia</c:v>
                </c:pt>
                <c:pt idx="2">
                  <c:v>Nord Ovest</c:v>
                </c:pt>
                <c:pt idx="3">
                  <c:v> Italia</c:v>
                </c:pt>
              </c:strCache>
            </c:strRef>
          </c:cat>
          <c:val>
            <c:numRef>
              <c:f>inglese!$B$73:$E$73</c:f>
              <c:numCache>
                <c:formatCode>0.0</c:formatCode>
                <c:ptCount val="4"/>
                <c:pt idx="0" formatCode="General">
                  <c:v>202.9</c:v>
                </c:pt>
                <c:pt idx="1">
                  <c:v>211.5</c:v>
                </c:pt>
                <c:pt idx="2">
                  <c:v>209.4</c:v>
                </c:pt>
                <c:pt idx="3">
                  <c:v>201.6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C65-4511-AC6F-10F5205E30CC}"/>
            </c:ext>
          </c:extLst>
        </c:ser>
        <c:shape val="cylinder"/>
        <c:axId val="202272128"/>
        <c:axId val="202286208"/>
        <c:axId val="0"/>
      </c:bar3DChart>
      <c:catAx>
        <c:axId val="20227212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202286208"/>
        <c:crosses val="autoZero"/>
        <c:auto val="1"/>
        <c:lblAlgn val="ctr"/>
        <c:lblOffset val="100"/>
      </c:catAx>
      <c:valAx>
        <c:axId val="2022862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20227212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it-IT"/>
        </a:p>
      </c:txPr>
    </c:legend>
    <c:plotVisOnly val="1"/>
    <c:dispBlanksAs val="gap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inglese!$B$60</c:f>
              <c:strCache>
                <c:ptCount val="1"/>
                <c:pt idx="0">
                  <c:v>Media del punteggio
percentuale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inglese!$A$61:$A$68</c:f>
              <c:strCache>
                <c:ptCount val="8"/>
                <c:pt idx="0">
                  <c:v>Villanterio 3A</c:v>
                </c:pt>
                <c:pt idx="1">
                  <c:v>Villanterio 3B</c:v>
                </c:pt>
                <c:pt idx="2">
                  <c:v>Villanterio 3C</c:v>
                </c:pt>
                <c:pt idx="3">
                  <c:v>Magherno 3A</c:v>
                </c:pt>
                <c:pt idx="4">
                  <c:v>Magherno 3B</c:v>
                </c:pt>
                <c:pt idx="5">
                  <c:v>Miradolo 3A</c:v>
                </c:pt>
                <c:pt idx="6">
                  <c:v>Miradolo 3B</c:v>
                </c:pt>
                <c:pt idx="7">
                  <c:v>Istituto</c:v>
                </c:pt>
              </c:strCache>
            </c:strRef>
          </c:cat>
          <c:val>
            <c:numRef>
              <c:f>inglese!$B$61:$B$68</c:f>
              <c:numCache>
                <c:formatCode>General</c:formatCode>
                <c:ptCount val="8"/>
                <c:pt idx="0">
                  <c:v>211.5</c:v>
                </c:pt>
                <c:pt idx="1">
                  <c:v>211.5</c:v>
                </c:pt>
                <c:pt idx="2">
                  <c:v>210.3</c:v>
                </c:pt>
                <c:pt idx="3">
                  <c:v>197.3</c:v>
                </c:pt>
                <c:pt idx="4">
                  <c:v>202.8</c:v>
                </c:pt>
                <c:pt idx="5">
                  <c:v>192</c:v>
                </c:pt>
                <c:pt idx="6">
                  <c:v>190.1</c:v>
                </c:pt>
                <c:pt idx="7">
                  <c:v>202.9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EB0-46FE-97E5-BABAA4033417}"/>
            </c:ext>
          </c:extLst>
        </c:ser>
        <c:ser>
          <c:idx val="1"/>
          <c:order val="1"/>
          <c:tx>
            <c:strRef>
              <c:f>inglese!$C$60</c:f>
              <c:strCache>
                <c:ptCount val="1"/>
                <c:pt idx="0">
                  <c:v>Punteggio LOMBARDIA 
211,5</c:v>
                </c:pt>
              </c:strCache>
            </c:strRef>
          </c:tx>
          <c:spPr>
            <a:solidFill>
              <a:srgbClr val="CCCCFF"/>
            </a:solidFill>
          </c:spPr>
          <c:cat>
            <c:strRef>
              <c:f>inglese!$A$61:$A$68</c:f>
              <c:strCache>
                <c:ptCount val="8"/>
                <c:pt idx="0">
                  <c:v>Villanterio 3A</c:v>
                </c:pt>
                <c:pt idx="1">
                  <c:v>Villanterio 3B</c:v>
                </c:pt>
                <c:pt idx="2">
                  <c:v>Villanterio 3C</c:v>
                </c:pt>
                <c:pt idx="3">
                  <c:v>Magherno 3A</c:v>
                </c:pt>
                <c:pt idx="4">
                  <c:v>Magherno 3B</c:v>
                </c:pt>
                <c:pt idx="5">
                  <c:v>Miradolo 3A</c:v>
                </c:pt>
                <c:pt idx="6">
                  <c:v>Miradolo 3B</c:v>
                </c:pt>
                <c:pt idx="7">
                  <c:v>Istituto</c:v>
                </c:pt>
              </c:strCache>
            </c:strRef>
          </c:cat>
          <c:val>
            <c:numRef>
              <c:f>inglese!$C$61:$C$68</c:f>
              <c:numCache>
                <c:formatCode>0.0</c:formatCode>
                <c:ptCount val="8"/>
                <c:pt idx="0">
                  <c:v>211.5</c:v>
                </c:pt>
                <c:pt idx="1">
                  <c:v>211.5</c:v>
                </c:pt>
                <c:pt idx="2">
                  <c:v>211.5</c:v>
                </c:pt>
                <c:pt idx="3">
                  <c:v>211.5</c:v>
                </c:pt>
                <c:pt idx="4">
                  <c:v>211.5</c:v>
                </c:pt>
                <c:pt idx="5">
                  <c:v>211.5</c:v>
                </c:pt>
                <c:pt idx="6">
                  <c:v>211.5</c:v>
                </c:pt>
                <c:pt idx="7">
                  <c:v>211.5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EB0-46FE-97E5-BABAA4033417}"/>
            </c:ext>
          </c:extLst>
        </c:ser>
        <c:ser>
          <c:idx val="2"/>
          <c:order val="2"/>
          <c:tx>
            <c:strRef>
              <c:f>inglese!$D$60</c:f>
              <c:strCache>
                <c:ptCount val="1"/>
                <c:pt idx="0">
                  <c:v>Punteggio Nord Ovest
209,4</c:v>
                </c:pt>
              </c:strCache>
            </c:strRef>
          </c:tx>
          <c:spPr>
            <a:solidFill>
              <a:srgbClr val="9999FF"/>
            </a:solidFill>
          </c:spPr>
          <c:cat>
            <c:strRef>
              <c:f>inglese!$A$61:$A$68</c:f>
              <c:strCache>
                <c:ptCount val="8"/>
                <c:pt idx="0">
                  <c:v>Villanterio 3A</c:v>
                </c:pt>
                <c:pt idx="1">
                  <c:v>Villanterio 3B</c:v>
                </c:pt>
                <c:pt idx="2">
                  <c:v>Villanterio 3C</c:v>
                </c:pt>
                <c:pt idx="3">
                  <c:v>Magherno 3A</c:v>
                </c:pt>
                <c:pt idx="4">
                  <c:v>Magherno 3B</c:v>
                </c:pt>
                <c:pt idx="5">
                  <c:v>Miradolo 3A</c:v>
                </c:pt>
                <c:pt idx="6">
                  <c:v>Miradolo 3B</c:v>
                </c:pt>
                <c:pt idx="7">
                  <c:v>Istituto</c:v>
                </c:pt>
              </c:strCache>
            </c:strRef>
          </c:cat>
          <c:val>
            <c:numRef>
              <c:f>inglese!$D$61:$D$68</c:f>
              <c:numCache>
                <c:formatCode>0.0</c:formatCode>
                <c:ptCount val="8"/>
                <c:pt idx="0">
                  <c:v>209.4</c:v>
                </c:pt>
                <c:pt idx="1">
                  <c:v>209.4</c:v>
                </c:pt>
                <c:pt idx="2">
                  <c:v>209.4</c:v>
                </c:pt>
                <c:pt idx="3">
                  <c:v>209.4</c:v>
                </c:pt>
                <c:pt idx="4">
                  <c:v>209.4</c:v>
                </c:pt>
                <c:pt idx="5">
                  <c:v>209.4</c:v>
                </c:pt>
                <c:pt idx="6">
                  <c:v>209.4</c:v>
                </c:pt>
                <c:pt idx="7">
                  <c:v>209.4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EB0-46FE-97E5-BABAA4033417}"/>
            </c:ext>
          </c:extLst>
        </c:ser>
        <c:ser>
          <c:idx val="3"/>
          <c:order val="3"/>
          <c:tx>
            <c:strRef>
              <c:f>inglese!$E$60</c:f>
              <c:strCache>
                <c:ptCount val="1"/>
                <c:pt idx="0">
                  <c:v>Punteggio Italia
201,6</c:v>
                </c:pt>
              </c:strCache>
            </c:strRef>
          </c:tx>
          <c:spPr>
            <a:solidFill>
              <a:srgbClr val="9966FF"/>
            </a:solidFill>
          </c:spPr>
          <c:cat>
            <c:strRef>
              <c:f>inglese!$A$61:$A$68</c:f>
              <c:strCache>
                <c:ptCount val="8"/>
                <c:pt idx="0">
                  <c:v>Villanterio 3A</c:v>
                </c:pt>
                <c:pt idx="1">
                  <c:v>Villanterio 3B</c:v>
                </c:pt>
                <c:pt idx="2">
                  <c:v>Villanterio 3C</c:v>
                </c:pt>
                <c:pt idx="3">
                  <c:v>Magherno 3A</c:v>
                </c:pt>
                <c:pt idx="4">
                  <c:v>Magherno 3B</c:v>
                </c:pt>
                <c:pt idx="5">
                  <c:v>Miradolo 3A</c:v>
                </c:pt>
                <c:pt idx="6">
                  <c:v>Miradolo 3B</c:v>
                </c:pt>
                <c:pt idx="7">
                  <c:v>Istituto</c:v>
                </c:pt>
              </c:strCache>
            </c:strRef>
          </c:cat>
          <c:val>
            <c:numRef>
              <c:f>inglese!$E$61:$E$68</c:f>
              <c:numCache>
                <c:formatCode>0.0</c:formatCode>
                <c:ptCount val="8"/>
                <c:pt idx="0">
                  <c:v>201.6</c:v>
                </c:pt>
                <c:pt idx="1">
                  <c:v>201.6</c:v>
                </c:pt>
                <c:pt idx="2">
                  <c:v>201.6</c:v>
                </c:pt>
                <c:pt idx="3">
                  <c:v>201.6</c:v>
                </c:pt>
                <c:pt idx="4">
                  <c:v>201.6</c:v>
                </c:pt>
                <c:pt idx="5">
                  <c:v>201.6</c:v>
                </c:pt>
                <c:pt idx="6">
                  <c:v>201.6</c:v>
                </c:pt>
                <c:pt idx="7">
                  <c:v>201.6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EB0-46FE-97E5-BABAA4033417}"/>
            </c:ext>
          </c:extLst>
        </c:ser>
        <c:shape val="cylinder"/>
        <c:axId val="202356608"/>
        <c:axId val="202358144"/>
        <c:axId val="0"/>
      </c:bar3DChart>
      <c:catAx>
        <c:axId val="20235660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202358144"/>
        <c:crosses val="autoZero"/>
        <c:auto val="1"/>
        <c:lblAlgn val="ctr"/>
        <c:lblOffset val="100"/>
      </c:catAx>
      <c:valAx>
        <c:axId val="2023581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2023566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it-IT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'gen ita'!$B$68</c:f>
              <c:strCache>
                <c:ptCount val="1"/>
                <c:pt idx="0">
                  <c:v>Media del punteggio
percentuale
al netto del cheating 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'gen ita'!$A$69:$A$79</c:f>
              <c:strCache>
                <c:ptCount val="11"/>
                <c:pt idx="0">
                  <c:v>Villanterio 2A</c:v>
                </c:pt>
                <c:pt idx="1">
                  <c:v>Villanterio 2B</c:v>
                </c:pt>
                <c:pt idx="2">
                  <c:v>Magherno 2A</c:v>
                </c:pt>
                <c:pt idx="3">
                  <c:v>Copiano 2A</c:v>
                </c:pt>
                <c:pt idx="4">
                  <c:v>Vistarino 2A</c:v>
                </c:pt>
                <c:pt idx="5">
                  <c:v>Marzano 2A</c:v>
                </c:pt>
                <c:pt idx="6">
                  <c:v>Marzano 2B</c:v>
                </c:pt>
                <c:pt idx="7">
                  <c:v>Miradolo 2A</c:v>
                </c:pt>
                <c:pt idx="8">
                  <c:v>Miradolo 2B</c:v>
                </c:pt>
                <c:pt idx="9">
                  <c:v>Inverno 2A</c:v>
                </c:pt>
                <c:pt idx="10">
                  <c:v>Istituto</c:v>
                </c:pt>
              </c:strCache>
            </c:strRef>
          </c:cat>
          <c:val>
            <c:numRef>
              <c:f>'gen ita'!$B$69:$B$79</c:f>
              <c:numCache>
                <c:formatCode>General</c:formatCode>
                <c:ptCount val="11"/>
                <c:pt idx="0">
                  <c:v>56.6</c:v>
                </c:pt>
                <c:pt idx="1">
                  <c:v>57.9</c:v>
                </c:pt>
                <c:pt idx="2" formatCode="0.0">
                  <c:v>51.8</c:v>
                </c:pt>
                <c:pt idx="3">
                  <c:v>43.7</c:v>
                </c:pt>
                <c:pt idx="4">
                  <c:v>70</c:v>
                </c:pt>
                <c:pt idx="5">
                  <c:v>60.4</c:v>
                </c:pt>
                <c:pt idx="6">
                  <c:v>57.8</c:v>
                </c:pt>
                <c:pt idx="7">
                  <c:v>46.9</c:v>
                </c:pt>
                <c:pt idx="8">
                  <c:v>56.5</c:v>
                </c:pt>
                <c:pt idx="9">
                  <c:v>52.9</c:v>
                </c:pt>
                <c:pt idx="10">
                  <c:v>50.7</c:v>
                </c:pt>
              </c:numCache>
            </c:numRef>
          </c:val>
        </c:ser>
        <c:ser>
          <c:idx val="1"/>
          <c:order val="1"/>
          <c:tx>
            <c:strRef>
              <c:f>'gen ita'!$C$68</c:f>
              <c:strCache>
                <c:ptCount val="1"/>
                <c:pt idx="0">
                  <c:v>Punteggio Italia</c:v>
                </c:pt>
              </c:strCache>
            </c:strRef>
          </c:tx>
          <c:spPr>
            <a:solidFill>
              <a:srgbClr val="9966FF"/>
            </a:solidFill>
          </c:spPr>
          <c:cat>
            <c:strRef>
              <c:f>'gen ita'!$A$69:$A$79</c:f>
              <c:strCache>
                <c:ptCount val="11"/>
                <c:pt idx="0">
                  <c:v>Villanterio 2A</c:v>
                </c:pt>
                <c:pt idx="1">
                  <c:v>Villanterio 2B</c:v>
                </c:pt>
                <c:pt idx="2">
                  <c:v>Magherno 2A</c:v>
                </c:pt>
                <c:pt idx="3">
                  <c:v>Copiano 2A</c:v>
                </c:pt>
                <c:pt idx="4">
                  <c:v>Vistarino 2A</c:v>
                </c:pt>
                <c:pt idx="5">
                  <c:v>Marzano 2A</c:v>
                </c:pt>
                <c:pt idx="6">
                  <c:v>Marzano 2B</c:v>
                </c:pt>
                <c:pt idx="7">
                  <c:v>Miradolo 2A</c:v>
                </c:pt>
                <c:pt idx="8">
                  <c:v>Miradolo 2B</c:v>
                </c:pt>
                <c:pt idx="9">
                  <c:v>Inverno 2A</c:v>
                </c:pt>
                <c:pt idx="10">
                  <c:v>Istituto</c:v>
                </c:pt>
              </c:strCache>
            </c:strRef>
          </c:cat>
          <c:val>
            <c:numRef>
              <c:f>'gen ita'!$C$69:$C$79</c:f>
              <c:numCache>
                <c:formatCode>0.0</c:formatCode>
                <c:ptCount val="11"/>
                <c:pt idx="0">
                  <c:v>53.7</c:v>
                </c:pt>
                <c:pt idx="1">
                  <c:v>53.7</c:v>
                </c:pt>
                <c:pt idx="2">
                  <c:v>53.7</c:v>
                </c:pt>
                <c:pt idx="3">
                  <c:v>53.7</c:v>
                </c:pt>
                <c:pt idx="4">
                  <c:v>53.7</c:v>
                </c:pt>
                <c:pt idx="5">
                  <c:v>53.7</c:v>
                </c:pt>
                <c:pt idx="6">
                  <c:v>53.7</c:v>
                </c:pt>
                <c:pt idx="7">
                  <c:v>53.7</c:v>
                </c:pt>
                <c:pt idx="8">
                  <c:v>53.7</c:v>
                </c:pt>
                <c:pt idx="9">
                  <c:v>53.7</c:v>
                </c:pt>
                <c:pt idx="10">
                  <c:v>53.7</c:v>
                </c:pt>
              </c:numCache>
            </c:numRef>
          </c:val>
        </c:ser>
        <c:shape val="cylinder"/>
        <c:axId val="157480832"/>
        <c:axId val="157482368"/>
        <c:axId val="0"/>
      </c:bar3DChart>
      <c:catAx>
        <c:axId val="15748083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157482368"/>
        <c:crosses val="autoZero"/>
        <c:auto val="1"/>
        <c:lblAlgn val="ctr"/>
        <c:lblOffset val="100"/>
      </c:catAx>
      <c:valAx>
        <c:axId val="1574823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15748083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it-IT"/>
        </a:p>
      </c:txPr>
    </c:legend>
    <c:plotVisOnly val="1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inglese!$B$101</c:f>
              <c:strCache>
                <c:ptCount val="1"/>
                <c:pt idx="0">
                  <c:v>Media del punteggio
percentuale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inglese!$A$102:$A$109</c:f>
              <c:strCache>
                <c:ptCount val="8"/>
                <c:pt idx="0">
                  <c:v>Villanterio 3A</c:v>
                </c:pt>
                <c:pt idx="1">
                  <c:v>Villanterio 3B</c:v>
                </c:pt>
                <c:pt idx="2">
                  <c:v>Villanterio 3C</c:v>
                </c:pt>
                <c:pt idx="3">
                  <c:v>Magherno 3A</c:v>
                </c:pt>
                <c:pt idx="4">
                  <c:v>Magherno 3B</c:v>
                </c:pt>
                <c:pt idx="5">
                  <c:v>Miradolo 3A</c:v>
                </c:pt>
                <c:pt idx="6">
                  <c:v>Miradolo 3B</c:v>
                </c:pt>
                <c:pt idx="7">
                  <c:v>Istituto</c:v>
                </c:pt>
              </c:strCache>
            </c:strRef>
          </c:cat>
          <c:val>
            <c:numRef>
              <c:f>inglese!$B$102:$B$109</c:f>
              <c:numCache>
                <c:formatCode>General</c:formatCode>
                <c:ptCount val="8"/>
                <c:pt idx="0">
                  <c:v>211.5</c:v>
                </c:pt>
                <c:pt idx="1">
                  <c:v>211.5</c:v>
                </c:pt>
                <c:pt idx="2">
                  <c:v>210.3</c:v>
                </c:pt>
                <c:pt idx="3">
                  <c:v>197.3</c:v>
                </c:pt>
                <c:pt idx="4">
                  <c:v>202.8</c:v>
                </c:pt>
                <c:pt idx="5">
                  <c:v>192</c:v>
                </c:pt>
                <c:pt idx="6">
                  <c:v>190.1</c:v>
                </c:pt>
                <c:pt idx="7">
                  <c:v>202.9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3E9-4359-92E7-F92470A59E7D}"/>
            </c:ext>
          </c:extLst>
        </c:ser>
        <c:ser>
          <c:idx val="1"/>
          <c:order val="1"/>
          <c:tx>
            <c:strRef>
              <c:f>inglese!$C$101</c:f>
              <c:strCache>
                <c:ptCount val="1"/>
                <c:pt idx="0">
                  <c:v>Punteggio Italia</c:v>
                </c:pt>
              </c:strCache>
            </c:strRef>
          </c:tx>
          <c:spPr>
            <a:solidFill>
              <a:srgbClr val="9966FF"/>
            </a:solidFill>
          </c:spPr>
          <c:cat>
            <c:strRef>
              <c:f>inglese!$A$102:$A$109</c:f>
              <c:strCache>
                <c:ptCount val="8"/>
                <c:pt idx="0">
                  <c:v>Villanterio 3A</c:v>
                </c:pt>
                <c:pt idx="1">
                  <c:v>Villanterio 3B</c:v>
                </c:pt>
                <c:pt idx="2">
                  <c:v>Villanterio 3C</c:v>
                </c:pt>
                <c:pt idx="3">
                  <c:v>Magherno 3A</c:v>
                </c:pt>
                <c:pt idx="4">
                  <c:v>Magherno 3B</c:v>
                </c:pt>
                <c:pt idx="5">
                  <c:v>Miradolo 3A</c:v>
                </c:pt>
                <c:pt idx="6">
                  <c:v>Miradolo 3B</c:v>
                </c:pt>
                <c:pt idx="7">
                  <c:v>Istituto</c:v>
                </c:pt>
              </c:strCache>
            </c:strRef>
          </c:cat>
          <c:val>
            <c:numRef>
              <c:f>inglese!$C$102:$C$109</c:f>
              <c:numCache>
                <c:formatCode>0.0</c:formatCode>
                <c:ptCount val="8"/>
                <c:pt idx="0">
                  <c:v>201.6</c:v>
                </c:pt>
                <c:pt idx="1">
                  <c:v>201.6</c:v>
                </c:pt>
                <c:pt idx="2">
                  <c:v>201.6</c:v>
                </c:pt>
                <c:pt idx="3">
                  <c:v>201.6</c:v>
                </c:pt>
                <c:pt idx="4">
                  <c:v>201.6</c:v>
                </c:pt>
                <c:pt idx="5">
                  <c:v>201.6</c:v>
                </c:pt>
                <c:pt idx="6">
                  <c:v>201.6</c:v>
                </c:pt>
                <c:pt idx="7">
                  <c:v>201.6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3E9-4359-92E7-F92470A59E7D}"/>
            </c:ext>
          </c:extLst>
        </c:ser>
        <c:shape val="cylinder"/>
        <c:axId val="202405376"/>
        <c:axId val="202406912"/>
        <c:axId val="0"/>
      </c:bar3DChart>
      <c:catAx>
        <c:axId val="20240537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202406912"/>
        <c:crosses val="autoZero"/>
        <c:auto val="1"/>
        <c:lblAlgn val="ctr"/>
        <c:lblOffset val="100"/>
      </c:catAx>
      <c:valAx>
        <c:axId val="2024069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20240537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it-IT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41"/>
  <c:chart>
    <c:title>
      <c:tx>
        <c:rich>
          <a:bodyPr/>
          <a:lstStyle/>
          <a:p>
            <a:pPr>
              <a:defRPr/>
            </a:pPr>
            <a:r>
              <a:rPr lang="it-IT" sz="2000" dirty="0">
                <a:solidFill>
                  <a:srgbClr val="FFFF00"/>
                </a:solidFill>
              </a:rPr>
              <a:t>Matematica - Punteggi generali</a:t>
            </a:r>
          </a:p>
        </c:rich>
      </c:tx>
      <c:layout/>
    </c:title>
    <c:view3D>
      <c:rAngAx val="1"/>
    </c:view3D>
    <c:sideWall>
      <c:spPr>
        <a:solidFill>
          <a:schemeClr val="bg1"/>
        </a:solidFill>
      </c:spPr>
    </c:sideWall>
    <c:backWall>
      <c:spPr>
        <a:solidFill>
          <a:schemeClr val="bg1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'gen mate'!$A$28</c:f>
              <c:strCache>
                <c:ptCount val="1"/>
                <c:pt idx="0">
                  <c:v>Istituto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CCCCFF"/>
              </a:solidFill>
            </c:spPr>
          </c:dPt>
          <c:dPt>
            <c:idx val="2"/>
            <c:spPr>
              <a:solidFill>
                <a:srgbClr val="9966FF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-4.1666666666666683E-3"/>
                  <c:y val="-1.7911632186905297E-2"/>
                </c:manualLayout>
              </c:layout>
              <c:showVal val="1"/>
            </c:dLbl>
            <c:dLbl>
              <c:idx val="1"/>
              <c:layout>
                <c:manualLayout>
                  <c:x val="-4.1666666666666664E-2"/>
                  <c:y val="-1.9901813541005906E-3"/>
                </c:manualLayout>
              </c:layout>
              <c:showVal val="1"/>
            </c:dLbl>
            <c:dLbl>
              <c:idx val="2"/>
              <c:layout>
                <c:manualLayout>
                  <c:x val="-6.3888888888888884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-6.944444444444451E-3"/>
                  <c:y val="-2.7862538957408239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2000" b="1"/>
                </a:pPr>
                <a:endParaRPr lang="it-IT"/>
              </a:p>
            </c:txPr>
          </c:dLbls>
          <c:cat>
            <c:strRef>
              <c:f>'gen mate'!$B$27:$E$27</c:f>
              <c:strCache>
                <c:ptCount val="4"/>
                <c:pt idx="0">
                  <c:v>Istituto</c:v>
                </c:pt>
                <c:pt idx="1">
                  <c:v>Lombardia</c:v>
                </c:pt>
                <c:pt idx="2">
                  <c:v>Nord Ovest</c:v>
                </c:pt>
                <c:pt idx="3">
                  <c:v> Italia</c:v>
                </c:pt>
              </c:strCache>
            </c:strRef>
          </c:cat>
          <c:val>
            <c:numRef>
              <c:f>'gen mate'!$B$28:$E$28</c:f>
              <c:numCache>
                <c:formatCode>0.0</c:formatCode>
                <c:ptCount val="4"/>
                <c:pt idx="0" formatCode="General">
                  <c:v>45.9</c:v>
                </c:pt>
                <c:pt idx="1">
                  <c:v>56.9</c:v>
                </c:pt>
                <c:pt idx="2">
                  <c:v>57.2</c:v>
                </c:pt>
                <c:pt idx="3">
                  <c:v>56.6</c:v>
                </c:pt>
              </c:numCache>
            </c:numRef>
          </c:val>
        </c:ser>
        <c:shape val="cylinder"/>
        <c:axId val="166745600"/>
        <c:axId val="166747136"/>
        <c:axId val="0"/>
      </c:bar3DChart>
      <c:catAx>
        <c:axId val="16674560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166747136"/>
        <c:crosses val="autoZero"/>
        <c:auto val="1"/>
        <c:lblAlgn val="ctr"/>
        <c:lblOffset val="100"/>
      </c:catAx>
      <c:valAx>
        <c:axId val="1667471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16674560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/>
          </a:pPr>
          <a:endParaRPr lang="it-IT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41"/>
  <c:chart>
    <c:view3D>
      <c:rotX val="0"/>
      <c:rotY val="0"/>
      <c:depthPercent val="250"/>
      <c:rAngAx val="1"/>
    </c:view3D>
    <c:sideWall>
      <c:spPr>
        <a:solidFill>
          <a:schemeClr val="bg1"/>
        </a:solidFill>
      </c:spPr>
    </c:sideWall>
    <c:backWall>
      <c:spPr>
        <a:solidFill>
          <a:schemeClr val="bg1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v>Istituto</c:v>
          </c:tx>
          <c:spPr>
            <a:solidFill>
              <a:srgbClr val="FF0000"/>
            </a:solidFill>
          </c:spPr>
          <c:cat>
            <c:strRef>
              <c:f>'gen mate'!$A$3:$A$13</c:f>
              <c:strCache>
                <c:ptCount val="11"/>
                <c:pt idx="0">
                  <c:v>Villanterio 2A</c:v>
                </c:pt>
                <c:pt idx="1">
                  <c:v>Villanterio 2B</c:v>
                </c:pt>
                <c:pt idx="2">
                  <c:v>Magherno 2A</c:v>
                </c:pt>
                <c:pt idx="3">
                  <c:v>Copiano 2A</c:v>
                </c:pt>
                <c:pt idx="4">
                  <c:v>Vistarino 2A</c:v>
                </c:pt>
                <c:pt idx="5">
                  <c:v>Marzano 2A</c:v>
                </c:pt>
                <c:pt idx="6">
                  <c:v>Marzano 2B</c:v>
                </c:pt>
                <c:pt idx="7">
                  <c:v>Miradolo 2A</c:v>
                </c:pt>
                <c:pt idx="8">
                  <c:v>Miradolo 2B</c:v>
                </c:pt>
                <c:pt idx="9">
                  <c:v>Inverno 2A</c:v>
                </c:pt>
                <c:pt idx="10">
                  <c:v>Istituto</c:v>
                </c:pt>
              </c:strCache>
            </c:strRef>
          </c:cat>
          <c:val>
            <c:numRef>
              <c:f>'gen mate'!$B$3:$B$13</c:f>
              <c:numCache>
                <c:formatCode>General</c:formatCode>
                <c:ptCount val="11"/>
                <c:pt idx="0">
                  <c:v>52.3</c:v>
                </c:pt>
                <c:pt idx="1">
                  <c:v>43.2</c:v>
                </c:pt>
                <c:pt idx="2">
                  <c:v>68.599999999999994</c:v>
                </c:pt>
                <c:pt idx="3">
                  <c:v>30.1</c:v>
                </c:pt>
                <c:pt idx="4">
                  <c:v>41.8</c:v>
                </c:pt>
                <c:pt idx="5">
                  <c:v>42.5</c:v>
                </c:pt>
                <c:pt idx="6">
                  <c:v>44.1</c:v>
                </c:pt>
                <c:pt idx="7">
                  <c:v>55.9</c:v>
                </c:pt>
                <c:pt idx="8">
                  <c:v>45.2</c:v>
                </c:pt>
                <c:pt idx="9">
                  <c:v>42.6</c:v>
                </c:pt>
                <c:pt idx="10">
                  <c:v>45.9</c:v>
                </c:pt>
              </c:numCache>
            </c:numRef>
          </c:val>
        </c:ser>
        <c:ser>
          <c:idx val="1"/>
          <c:order val="1"/>
          <c:tx>
            <c:v>Lombardia</c:v>
          </c:tx>
          <c:spPr>
            <a:solidFill>
              <a:srgbClr val="CCCCFF"/>
            </a:solidFill>
          </c:spPr>
          <c:cat>
            <c:strRef>
              <c:f>'gen mate'!$A$3:$A$13</c:f>
              <c:strCache>
                <c:ptCount val="11"/>
                <c:pt idx="0">
                  <c:v>Villanterio 2A</c:v>
                </c:pt>
                <c:pt idx="1">
                  <c:v>Villanterio 2B</c:v>
                </c:pt>
                <c:pt idx="2">
                  <c:v>Magherno 2A</c:v>
                </c:pt>
                <c:pt idx="3">
                  <c:v>Copiano 2A</c:v>
                </c:pt>
                <c:pt idx="4">
                  <c:v>Vistarino 2A</c:v>
                </c:pt>
                <c:pt idx="5">
                  <c:v>Marzano 2A</c:v>
                </c:pt>
                <c:pt idx="6">
                  <c:v>Marzano 2B</c:v>
                </c:pt>
                <c:pt idx="7">
                  <c:v>Miradolo 2A</c:v>
                </c:pt>
                <c:pt idx="8">
                  <c:v>Miradolo 2B</c:v>
                </c:pt>
                <c:pt idx="9">
                  <c:v>Inverno 2A</c:v>
                </c:pt>
                <c:pt idx="10">
                  <c:v>Istituto</c:v>
                </c:pt>
              </c:strCache>
            </c:strRef>
          </c:cat>
          <c:val>
            <c:numRef>
              <c:f>'gen mate'!$C$3:$C$13</c:f>
              <c:numCache>
                <c:formatCode>0.0</c:formatCode>
                <c:ptCount val="11"/>
                <c:pt idx="0">
                  <c:v>56.9</c:v>
                </c:pt>
                <c:pt idx="1">
                  <c:v>56.9</c:v>
                </c:pt>
                <c:pt idx="2">
                  <c:v>56.9</c:v>
                </c:pt>
                <c:pt idx="3">
                  <c:v>56.9</c:v>
                </c:pt>
                <c:pt idx="4">
                  <c:v>56.9</c:v>
                </c:pt>
                <c:pt idx="5">
                  <c:v>56.9</c:v>
                </c:pt>
                <c:pt idx="6">
                  <c:v>56.9</c:v>
                </c:pt>
                <c:pt idx="7">
                  <c:v>56.9</c:v>
                </c:pt>
                <c:pt idx="8">
                  <c:v>56.9</c:v>
                </c:pt>
                <c:pt idx="9">
                  <c:v>56.9</c:v>
                </c:pt>
                <c:pt idx="10">
                  <c:v>56.9</c:v>
                </c:pt>
              </c:numCache>
            </c:numRef>
          </c:val>
        </c:ser>
        <c:ser>
          <c:idx val="2"/>
          <c:order val="2"/>
          <c:tx>
            <c:v>Nord Ovest</c:v>
          </c:tx>
          <c:spPr>
            <a:solidFill>
              <a:srgbClr val="9966FF"/>
            </a:solidFill>
          </c:spPr>
          <c:cat>
            <c:strRef>
              <c:f>'gen mate'!$A$3:$A$13</c:f>
              <c:strCache>
                <c:ptCount val="11"/>
                <c:pt idx="0">
                  <c:v>Villanterio 2A</c:v>
                </c:pt>
                <c:pt idx="1">
                  <c:v>Villanterio 2B</c:v>
                </c:pt>
                <c:pt idx="2">
                  <c:v>Magherno 2A</c:v>
                </c:pt>
                <c:pt idx="3">
                  <c:v>Copiano 2A</c:v>
                </c:pt>
                <c:pt idx="4">
                  <c:v>Vistarino 2A</c:v>
                </c:pt>
                <c:pt idx="5">
                  <c:v>Marzano 2A</c:v>
                </c:pt>
                <c:pt idx="6">
                  <c:v>Marzano 2B</c:v>
                </c:pt>
                <c:pt idx="7">
                  <c:v>Miradolo 2A</c:v>
                </c:pt>
                <c:pt idx="8">
                  <c:v>Miradolo 2B</c:v>
                </c:pt>
                <c:pt idx="9">
                  <c:v>Inverno 2A</c:v>
                </c:pt>
                <c:pt idx="10">
                  <c:v>Istituto</c:v>
                </c:pt>
              </c:strCache>
            </c:strRef>
          </c:cat>
          <c:val>
            <c:numRef>
              <c:f>'gen mate'!$D$3:$D$13</c:f>
              <c:numCache>
                <c:formatCode>0.0</c:formatCode>
                <c:ptCount val="11"/>
                <c:pt idx="0">
                  <c:v>57.2</c:v>
                </c:pt>
                <c:pt idx="1">
                  <c:v>57.2</c:v>
                </c:pt>
                <c:pt idx="2">
                  <c:v>57.2</c:v>
                </c:pt>
                <c:pt idx="3">
                  <c:v>57.2</c:v>
                </c:pt>
                <c:pt idx="4">
                  <c:v>57.2</c:v>
                </c:pt>
                <c:pt idx="5">
                  <c:v>57.2</c:v>
                </c:pt>
                <c:pt idx="6">
                  <c:v>57.2</c:v>
                </c:pt>
                <c:pt idx="7">
                  <c:v>57.2</c:v>
                </c:pt>
                <c:pt idx="8">
                  <c:v>57.2</c:v>
                </c:pt>
                <c:pt idx="9">
                  <c:v>57.2</c:v>
                </c:pt>
                <c:pt idx="10">
                  <c:v>57.2</c:v>
                </c:pt>
              </c:numCache>
            </c:numRef>
          </c:val>
        </c:ser>
        <c:ser>
          <c:idx val="3"/>
          <c:order val="3"/>
          <c:tx>
            <c:v>Italia</c:v>
          </c:tx>
          <c:spPr>
            <a:solidFill>
              <a:srgbClr val="7030A0"/>
            </a:solidFill>
          </c:spPr>
          <c:cat>
            <c:strRef>
              <c:f>'gen mate'!$A$3:$A$13</c:f>
              <c:strCache>
                <c:ptCount val="11"/>
                <c:pt idx="0">
                  <c:v>Villanterio 2A</c:v>
                </c:pt>
                <c:pt idx="1">
                  <c:v>Villanterio 2B</c:v>
                </c:pt>
                <c:pt idx="2">
                  <c:v>Magherno 2A</c:v>
                </c:pt>
                <c:pt idx="3">
                  <c:v>Copiano 2A</c:v>
                </c:pt>
                <c:pt idx="4">
                  <c:v>Vistarino 2A</c:v>
                </c:pt>
                <c:pt idx="5">
                  <c:v>Marzano 2A</c:v>
                </c:pt>
                <c:pt idx="6">
                  <c:v>Marzano 2B</c:v>
                </c:pt>
                <c:pt idx="7">
                  <c:v>Miradolo 2A</c:v>
                </c:pt>
                <c:pt idx="8">
                  <c:v>Miradolo 2B</c:v>
                </c:pt>
                <c:pt idx="9">
                  <c:v>Inverno 2A</c:v>
                </c:pt>
                <c:pt idx="10">
                  <c:v>Istituto</c:v>
                </c:pt>
              </c:strCache>
            </c:strRef>
          </c:cat>
          <c:val>
            <c:numRef>
              <c:f>'gen mate'!$E$3:$E$13</c:f>
              <c:numCache>
                <c:formatCode>0.0</c:formatCode>
                <c:ptCount val="11"/>
                <c:pt idx="0">
                  <c:v>56.6</c:v>
                </c:pt>
                <c:pt idx="1">
                  <c:v>56.6</c:v>
                </c:pt>
                <c:pt idx="2">
                  <c:v>56.6</c:v>
                </c:pt>
                <c:pt idx="3">
                  <c:v>56.6</c:v>
                </c:pt>
                <c:pt idx="4">
                  <c:v>56.6</c:v>
                </c:pt>
                <c:pt idx="5">
                  <c:v>56.6</c:v>
                </c:pt>
                <c:pt idx="6">
                  <c:v>56.6</c:v>
                </c:pt>
                <c:pt idx="7">
                  <c:v>56.6</c:v>
                </c:pt>
                <c:pt idx="8">
                  <c:v>56.6</c:v>
                </c:pt>
                <c:pt idx="9">
                  <c:v>56.6</c:v>
                </c:pt>
                <c:pt idx="10">
                  <c:v>56.6</c:v>
                </c:pt>
              </c:numCache>
            </c:numRef>
          </c:val>
        </c:ser>
        <c:shape val="cylinder"/>
        <c:axId val="165222272"/>
        <c:axId val="165223808"/>
        <c:axId val="0"/>
      </c:bar3DChart>
      <c:catAx>
        <c:axId val="16522227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165223808"/>
        <c:crosses val="autoZero"/>
        <c:auto val="1"/>
        <c:lblAlgn val="ctr"/>
        <c:lblOffset val="100"/>
      </c:catAx>
      <c:valAx>
        <c:axId val="165223808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 sz="1600" b="1"/>
            </a:pPr>
            <a:endParaRPr lang="it-IT"/>
          </a:p>
        </c:txPr>
        <c:crossAx val="16522227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it-IT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'gen mate'!$B$81</c:f>
              <c:strCache>
                <c:ptCount val="1"/>
                <c:pt idx="0">
                  <c:v>Media del punteggio
percentuale
al netto del cheating (1a)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'gen mate'!$A$82:$A$92</c:f>
              <c:strCache>
                <c:ptCount val="11"/>
                <c:pt idx="0">
                  <c:v>Villanterio 2A</c:v>
                </c:pt>
                <c:pt idx="1">
                  <c:v>Villanterio 2B</c:v>
                </c:pt>
                <c:pt idx="2">
                  <c:v>Magherno 2A</c:v>
                </c:pt>
                <c:pt idx="3">
                  <c:v>Copiano 2A</c:v>
                </c:pt>
                <c:pt idx="4">
                  <c:v>Vistarino 2A</c:v>
                </c:pt>
                <c:pt idx="5">
                  <c:v>Marzano 2A</c:v>
                </c:pt>
                <c:pt idx="6">
                  <c:v>Marzano 2B</c:v>
                </c:pt>
                <c:pt idx="7">
                  <c:v>Miradolo 2A</c:v>
                </c:pt>
                <c:pt idx="8">
                  <c:v>Miradolo 2B</c:v>
                </c:pt>
                <c:pt idx="9">
                  <c:v>Inverno 2A</c:v>
                </c:pt>
                <c:pt idx="10">
                  <c:v>Istituto</c:v>
                </c:pt>
              </c:strCache>
            </c:strRef>
          </c:cat>
          <c:val>
            <c:numRef>
              <c:f>'gen mate'!$B$82:$B$92</c:f>
              <c:numCache>
                <c:formatCode>General</c:formatCode>
                <c:ptCount val="11"/>
                <c:pt idx="0">
                  <c:v>52.3</c:v>
                </c:pt>
                <c:pt idx="1">
                  <c:v>43.2</c:v>
                </c:pt>
                <c:pt idx="2">
                  <c:v>68.599999999999994</c:v>
                </c:pt>
                <c:pt idx="3">
                  <c:v>30.1</c:v>
                </c:pt>
                <c:pt idx="4">
                  <c:v>41.8</c:v>
                </c:pt>
                <c:pt idx="5">
                  <c:v>42.5</c:v>
                </c:pt>
                <c:pt idx="6">
                  <c:v>44.1</c:v>
                </c:pt>
                <c:pt idx="7">
                  <c:v>55.9</c:v>
                </c:pt>
                <c:pt idx="8">
                  <c:v>45.2</c:v>
                </c:pt>
                <c:pt idx="9">
                  <c:v>42.6</c:v>
                </c:pt>
                <c:pt idx="10">
                  <c:v>45.9</c:v>
                </c:pt>
              </c:numCache>
            </c:numRef>
          </c:val>
        </c:ser>
        <c:ser>
          <c:idx val="1"/>
          <c:order val="1"/>
          <c:tx>
            <c:strRef>
              <c:f>'gen mate'!$C$81</c:f>
              <c:strCache>
                <c:ptCount val="1"/>
                <c:pt idx="0">
                  <c:v>Punteggio Italia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'gen mate'!$A$82:$A$92</c:f>
              <c:strCache>
                <c:ptCount val="11"/>
                <c:pt idx="0">
                  <c:v>Villanterio 2A</c:v>
                </c:pt>
                <c:pt idx="1">
                  <c:v>Villanterio 2B</c:v>
                </c:pt>
                <c:pt idx="2">
                  <c:v>Magherno 2A</c:v>
                </c:pt>
                <c:pt idx="3">
                  <c:v>Copiano 2A</c:v>
                </c:pt>
                <c:pt idx="4">
                  <c:v>Vistarino 2A</c:v>
                </c:pt>
                <c:pt idx="5">
                  <c:v>Marzano 2A</c:v>
                </c:pt>
                <c:pt idx="6">
                  <c:v>Marzano 2B</c:v>
                </c:pt>
                <c:pt idx="7">
                  <c:v>Miradolo 2A</c:v>
                </c:pt>
                <c:pt idx="8">
                  <c:v>Miradolo 2B</c:v>
                </c:pt>
                <c:pt idx="9">
                  <c:v>Inverno 2A</c:v>
                </c:pt>
                <c:pt idx="10">
                  <c:v>Istituto</c:v>
                </c:pt>
              </c:strCache>
            </c:strRef>
          </c:cat>
          <c:val>
            <c:numRef>
              <c:f>'gen mate'!$C$82:$C$92</c:f>
              <c:numCache>
                <c:formatCode>0.0</c:formatCode>
                <c:ptCount val="11"/>
                <c:pt idx="0">
                  <c:v>56.6</c:v>
                </c:pt>
                <c:pt idx="1">
                  <c:v>56.6</c:v>
                </c:pt>
                <c:pt idx="2">
                  <c:v>56.6</c:v>
                </c:pt>
                <c:pt idx="3">
                  <c:v>56.6</c:v>
                </c:pt>
                <c:pt idx="4">
                  <c:v>56.6</c:v>
                </c:pt>
                <c:pt idx="5">
                  <c:v>56.6</c:v>
                </c:pt>
                <c:pt idx="6">
                  <c:v>56.6</c:v>
                </c:pt>
                <c:pt idx="7">
                  <c:v>56.6</c:v>
                </c:pt>
                <c:pt idx="8">
                  <c:v>56.6</c:v>
                </c:pt>
                <c:pt idx="9">
                  <c:v>56.6</c:v>
                </c:pt>
                <c:pt idx="10">
                  <c:v>56.6</c:v>
                </c:pt>
              </c:numCache>
            </c:numRef>
          </c:val>
        </c:ser>
        <c:shape val="cylinder"/>
        <c:axId val="166801792"/>
        <c:axId val="166803328"/>
        <c:axId val="0"/>
      </c:bar3DChart>
      <c:catAx>
        <c:axId val="16680179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166803328"/>
        <c:crosses val="autoZero"/>
        <c:auto val="1"/>
        <c:lblAlgn val="ctr"/>
        <c:lblOffset val="100"/>
      </c:catAx>
      <c:valAx>
        <c:axId val="1668033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16680179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it-IT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41"/>
  <c:chart>
    <c:title>
      <c:tx>
        <c:rich>
          <a:bodyPr/>
          <a:lstStyle/>
          <a:p>
            <a:pPr>
              <a:defRPr/>
            </a:pPr>
            <a:r>
              <a:rPr lang="it-IT" sz="2000" dirty="0">
                <a:solidFill>
                  <a:srgbClr val="FFFF00"/>
                </a:solidFill>
              </a:rPr>
              <a:t>Italiano - Punteggio generale </a:t>
            </a:r>
          </a:p>
        </c:rich>
      </c:tx>
      <c:layout/>
    </c:title>
    <c:view3D>
      <c:rAngAx val="1"/>
    </c:view3D>
    <c:sideWall>
      <c:spPr>
        <a:solidFill>
          <a:schemeClr val="bg1"/>
        </a:solidFill>
      </c:spPr>
    </c:sideWall>
    <c:backWall>
      <c:spPr>
        <a:solidFill>
          <a:schemeClr val="bg1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'gen ita'!$A$28</c:f>
              <c:strCache>
                <c:ptCount val="1"/>
                <c:pt idx="0">
                  <c:v>Istituto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DDDDDD"/>
              </a:solidFill>
            </c:spPr>
          </c:dPt>
          <c:dPt>
            <c:idx val="2"/>
            <c:spPr>
              <a:solidFill>
                <a:srgbClr val="9966FF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dLbls>
            <c:txPr>
              <a:bodyPr/>
              <a:lstStyle/>
              <a:p>
                <a:pPr>
                  <a:defRPr sz="2000" b="1"/>
                </a:pPr>
                <a:endParaRPr lang="it-IT"/>
              </a:p>
            </c:txPr>
            <c:showVal val="1"/>
          </c:dLbls>
          <c:cat>
            <c:strRef>
              <c:f>'gen ita'!$B$27:$E$27</c:f>
              <c:strCache>
                <c:ptCount val="4"/>
                <c:pt idx="0">
                  <c:v>Istituto</c:v>
                </c:pt>
                <c:pt idx="1">
                  <c:v>Lombardia</c:v>
                </c:pt>
                <c:pt idx="2">
                  <c:v>Nord Ovest</c:v>
                </c:pt>
                <c:pt idx="3">
                  <c:v> Italia</c:v>
                </c:pt>
              </c:strCache>
            </c:strRef>
          </c:cat>
          <c:val>
            <c:numRef>
              <c:f>'gen ita'!$B$28:$E$28</c:f>
              <c:numCache>
                <c:formatCode>0.0</c:formatCode>
                <c:ptCount val="4"/>
                <c:pt idx="0" formatCode="General">
                  <c:v>64.400000000000006</c:v>
                </c:pt>
                <c:pt idx="1">
                  <c:v>63.4</c:v>
                </c:pt>
                <c:pt idx="2">
                  <c:v>63.5</c:v>
                </c:pt>
                <c:pt idx="3">
                  <c:v>61.4</c:v>
                </c:pt>
              </c:numCache>
            </c:numRef>
          </c:val>
        </c:ser>
        <c:shape val="cylinder"/>
        <c:axId val="125435904"/>
        <c:axId val="125437440"/>
        <c:axId val="0"/>
      </c:bar3DChart>
      <c:catAx>
        <c:axId val="12543590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125437440"/>
        <c:crosses val="autoZero"/>
        <c:auto val="1"/>
        <c:lblAlgn val="ctr"/>
        <c:lblOffset val="100"/>
      </c:catAx>
      <c:valAx>
        <c:axId val="1254374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12543590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it-IT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'gen ita'!$B$2</c:f>
              <c:strCache>
                <c:ptCount val="1"/>
                <c:pt idx="0">
                  <c:v>Media del punteggio
percentuale
al netto del cheating 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'gen ita'!$A$3:$A$13</c:f>
              <c:strCache>
                <c:ptCount val="11"/>
                <c:pt idx="0">
                  <c:v>Villanterio 5A</c:v>
                </c:pt>
                <c:pt idx="1">
                  <c:v>Magherno 5A</c:v>
                </c:pt>
                <c:pt idx="2">
                  <c:v>Copiano 5A</c:v>
                </c:pt>
                <c:pt idx="3">
                  <c:v>Inverno 5A</c:v>
                </c:pt>
                <c:pt idx="4">
                  <c:v>Vistarino 5A</c:v>
                </c:pt>
                <c:pt idx="5">
                  <c:v>Marzano 5A</c:v>
                </c:pt>
                <c:pt idx="6">
                  <c:v>Marzano 5B</c:v>
                </c:pt>
                <c:pt idx="7">
                  <c:v>Miradolo 5A</c:v>
                </c:pt>
                <c:pt idx="8">
                  <c:v>Miradolo 5B</c:v>
                </c:pt>
                <c:pt idx="9">
                  <c:v>Gerenzago 5A</c:v>
                </c:pt>
                <c:pt idx="10">
                  <c:v>Istituto</c:v>
                </c:pt>
              </c:strCache>
            </c:strRef>
          </c:cat>
          <c:val>
            <c:numRef>
              <c:f>'gen ita'!$B$3:$B$13</c:f>
              <c:numCache>
                <c:formatCode>General</c:formatCode>
                <c:ptCount val="11"/>
                <c:pt idx="0">
                  <c:v>64.900000000000006</c:v>
                </c:pt>
                <c:pt idx="1">
                  <c:v>65.400000000000006</c:v>
                </c:pt>
                <c:pt idx="2">
                  <c:v>54.9</c:v>
                </c:pt>
                <c:pt idx="3">
                  <c:v>65.8</c:v>
                </c:pt>
                <c:pt idx="4">
                  <c:v>67.5</c:v>
                </c:pt>
                <c:pt idx="5">
                  <c:v>68.7</c:v>
                </c:pt>
                <c:pt idx="6">
                  <c:v>68.3</c:v>
                </c:pt>
                <c:pt idx="7">
                  <c:v>61.6</c:v>
                </c:pt>
                <c:pt idx="8">
                  <c:v>56.6</c:v>
                </c:pt>
                <c:pt idx="9">
                  <c:v>70.400000000000006</c:v>
                </c:pt>
                <c:pt idx="10">
                  <c:v>64.400000000000006</c:v>
                </c:pt>
              </c:numCache>
            </c:numRef>
          </c:val>
        </c:ser>
        <c:ser>
          <c:idx val="1"/>
          <c:order val="1"/>
          <c:tx>
            <c:strRef>
              <c:f>'gen ita'!$C$2</c:f>
              <c:strCache>
                <c:ptCount val="1"/>
                <c:pt idx="0">
                  <c:v>Punteggio LOMBARDIA 
63,4</c:v>
                </c:pt>
              </c:strCache>
            </c:strRef>
          </c:tx>
          <c:spPr>
            <a:solidFill>
              <a:srgbClr val="CCCCFF"/>
            </a:solidFill>
          </c:spPr>
          <c:cat>
            <c:strRef>
              <c:f>'gen ita'!$A$3:$A$13</c:f>
              <c:strCache>
                <c:ptCount val="11"/>
                <c:pt idx="0">
                  <c:v>Villanterio 5A</c:v>
                </c:pt>
                <c:pt idx="1">
                  <c:v>Magherno 5A</c:v>
                </c:pt>
                <c:pt idx="2">
                  <c:v>Copiano 5A</c:v>
                </c:pt>
                <c:pt idx="3">
                  <c:v>Inverno 5A</c:v>
                </c:pt>
                <c:pt idx="4">
                  <c:v>Vistarino 5A</c:v>
                </c:pt>
                <c:pt idx="5">
                  <c:v>Marzano 5A</c:v>
                </c:pt>
                <c:pt idx="6">
                  <c:v>Marzano 5B</c:v>
                </c:pt>
                <c:pt idx="7">
                  <c:v>Miradolo 5A</c:v>
                </c:pt>
                <c:pt idx="8">
                  <c:v>Miradolo 5B</c:v>
                </c:pt>
                <c:pt idx="9">
                  <c:v>Gerenzago 5A</c:v>
                </c:pt>
                <c:pt idx="10">
                  <c:v>Istituto</c:v>
                </c:pt>
              </c:strCache>
            </c:strRef>
          </c:cat>
          <c:val>
            <c:numRef>
              <c:f>'gen ita'!$C$3:$C$13</c:f>
              <c:numCache>
                <c:formatCode>0.0</c:formatCode>
                <c:ptCount val="11"/>
                <c:pt idx="0">
                  <c:v>63.4</c:v>
                </c:pt>
                <c:pt idx="1">
                  <c:v>63.4</c:v>
                </c:pt>
                <c:pt idx="2">
                  <c:v>63.4</c:v>
                </c:pt>
                <c:pt idx="3">
                  <c:v>63.4</c:v>
                </c:pt>
                <c:pt idx="4">
                  <c:v>63.4</c:v>
                </c:pt>
                <c:pt idx="5">
                  <c:v>63.4</c:v>
                </c:pt>
                <c:pt idx="6">
                  <c:v>63.4</c:v>
                </c:pt>
                <c:pt idx="7">
                  <c:v>63.4</c:v>
                </c:pt>
                <c:pt idx="8">
                  <c:v>63.4</c:v>
                </c:pt>
                <c:pt idx="9">
                  <c:v>63.4</c:v>
                </c:pt>
                <c:pt idx="10">
                  <c:v>63.4</c:v>
                </c:pt>
              </c:numCache>
            </c:numRef>
          </c:val>
        </c:ser>
        <c:ser>
          <c:idx val="2"/>
          <c:order val="2"/>
          <c:tx>
            <c:strRef>
              <c:f>'gen ita'!$D$2</c:f>
              <c:strCache>
                <c:ptCount val="1"/>
                <c:pt idx="0">
                  <c:v>Punteggio Nord Ovest
63,5</c:v>
                </c:pt>
              </c:strCache>
            </c:strRef>
          </c:tx>
          <c:spPr>
            <a:solidFill>
              <a:srgbClr val="9999FF"/>
            </a:solidFill>
          </c:spPr>
          <c:cat>
            <c:strRef>
              <c:f>'gen ita'!$A$3:$A$13</c:f>
              <c:strCache>
                <c:ptCount val="11"/>
                <c:pt idx="0">
                  <c:v>Villanterio 5A</c:v>
                </c:pt>
                <c:pt idx="1">
                  <c:v>Magherno 5A</c:v>
                </c:pt>
                <c:pt idx="2">
                  <c:v>Copiano 5A</c:v>
                </c:pt>
                <c:pt idx="3">
                  <c:v>Inverno 5A</c:v>
                </c:pt>
                <c:pt idx="4">
                  <c:v>Vistarino 5A</c:v>
                </c:pt>
                <c:pt idx="5">
                  <c:v>Marzano 5A</c:v>
                </c:pt>
                <c:pt idx="6">
                  <c:v>Marzano 5B</c:v>
                </c:pt>
                <c:pt idx="7">
                  <c:v>Miradolo 5A</c:v>
                </c:pt>
                <c:pt idx="8">
                  <c:v>Miradolo 5B</c:v>
                </c:pt>
                <c:pt idx="9">
                  <c:v>Gerenzago 5A</c:v>
                </c:pt>
                <c:pt idx="10">
                  <c:v>Istituto</c:v>
                </c:pt>
              </c:strCache>
            </c:strRef>
          </c:cat>
          <c:val>
            <c:numRef>
              <c:f>'gen ita'!$D$3:$D$13</c:f>
              <c:numCache>
                <c:formatCode>0.0</c:formatCode>
                <c:ptCount val="11"/>
                <c:pt idx="0">
                  <c:v>63.5</c:v>
                </c:pt>
                <c:pt idx="1">
                  <c:v>63.5</c:v>
                </c:pt>
                <c:pt idx="2">
                  <c:v>63.5</c:v>
                </c:pt>
                <c:pt idx="3">
                  <c:v>63.5</c:v>
                </c:pt>
                <c:pt idx="4">
                  <c:v>63.5</c:v>
                </c:pt>
                <c:pt idx="5">
                  <c:v>63.5</c:v>
                </c:pt>
                <c:pt idx="6">
                  <c:v>63.5</c:v>
                </c:pt>
                <c:pt idx="7">
                  <c:v>63.5</c:v>
                </c:pt>
                <c:pt idx="8">
                  <c:v>63.5</c:v>
                </c:pt>
                <c:pt idx="9">
                  <c:v>63.5</c:v>
                </c:pt>
                <c:pt idx="10">
                  <c:v>63.5</c:v>
                </c:pt>
              </c:numCache>
            </c:numRef>
          </c:val>
        </c:ser>
        <c:ser>
          <c:idx val="3"/>
          <c:order val="3"/>
          <c:tx>
            <c:strRef>
              <c:f>'gen ita'!$E$2</c:f>
              <c:strCache>
                <c:ptCount val="1"/>
                <c:pt idx="0">
                  <c:v>Punteggio Italia
61,4</c:v>
                </c:pt>
              </c:strCache>
            </c:strRef>
          </c:tx>
          <c:spPr>
            <a:solidFill>
              <a:srgbClr val="9966FF"/>
            </a:solidFill>
          </c:spPr>
          <c:cat>
            <c:strRef>
              <c:f>'gen ita'!$A$3:$A$13</c:f>
              <c:strCache>
                <c:ptCount val="11"/>
                <c:pt idx="0">
                  <c:v>Villanterio 5A</c:v>
                </c:pt>
                <c:pt idx="1">
                  <c:v>Magherno 5A</c:v>
                </c:pt>
                <c:pt idx="2">
                  <c:v>Copiano 5A</c:v>
                </c:pt>
                <c:pt idx="3">
                  <c:v>Inverno 5A</c:v>
                </c:pt>
                <c:pt idx="4">
                  <c:v>Vistarino 5A</c:v>
                </c:pt>
                <c:pt idx="5">
                  <c:v>Marzano 5A</c:v>
                </c:pt>
                <c:pt idx="6">
                  <c:v>Marzano 5B</c:v>
                </c:pt>
                <c:pt idx="7">
                  <c:v>Miradolo 5A</c:v>
                </c:pt>
                <c:pt idx="8">
                  <c:v>Miradolo 5B</c:v>
                </c:pt>
                <c:pt idx="9">
                  <c:v>Gerenzago 5A</c:v>
                </c:pt>
                <c:pt idx="10">
                  <c:v>Istituto</c:v>
                </c:pt>
              </c:strCache>
            </c:strRef>
          </c:cat>
          <c:val>
            <c:numRef>
              <c:f>'gen ita'!$E$3:$E$13</c:f>
              <c:numCache>
                <c:formatCode>0.0</c:formatCode>
                <c:ptCount val="11"/>
                <c:pt idx="0">
                  <c:v>61.4</c:v>
                </c:pt>
                <c:pt idx="1">
                  <c:v>61.4</c:v>
                </c:pt>
                <c:pt idx="2">
                  <c:v>61.4</c:v>
                </c:pt>
                <c:pt idx="3">
                  <c:v>61.4</c:v>
                </c:pt>
                <c:pt idx="4">
                  <c:v>61.4</c:v>
                </c:pt>
                <c:pt idx="5">
                  <c:v>61.4</c:v>
                </c:pt>
                <c:pt idx="6">
                  <c:v>61.4</c:v>
                </c:pt>
                <c:pt idx="7">
                  <c:v>61.4</c:v>
                </c:pt>
                <c:pt idx="8">
                  <c:v>61.4</c:v>
                </c:pt>
                <c:pt idx="9">
                  <c:v>61.4</c:v>
                </c:pt>
                <c:pt idx="10">
                  <c:v>61.4</c:v>
                </c:pt>
              </c:numCache>
            </c:numRef>
          </c:val>
        </c:ser>
        <c:shape val="cylinder"/>
        <c:axId val="125493632"/>
        <c:axId val="125495168"/>
        <c:axId val="0"/>
      </c:bar3DChart>
      <c:catAx>
        <c:axId val="125493632"/>
        <c:scaling>
          <c:orientation val="minMax"/>
        </c:scaling>
        <c:axPos val="b"/>
        <c:tickLblPos val="nextTo"/>
        <c:txPr>
          <a:bodyPr rot="-2100000" anchor="b" anchorCtr="0"/>
          <a:lstStyle/>
          <a:p>
            <a:pPr>
              <a:defRPr sz="1600" b="1"/>
            </a:pPr>
            <a:endParaRPr lang="it-IT"/>
          </a:p>
        </c:txPr>
        <c:crossAx val="125495168"/>
        <c:crosses val="autoZero"/>
        <c:auto val="1"/>
        <c:lblAlgn val="ctr"/>
        <c:lblOffset val="100"/>
      </c:catAx>
      <c:valAx>
        <c:axId val="1254951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12549363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it-IT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'gen ita'!$B$68</c:f>
              <c:strCache>
                <c:ptCount val="1"/>
                <c:pt idx="0">
                  <c:v>Media del punteggio
percentuale
al netto del cheating 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'gen ita'!$A$69:$A$79</c:f>
              <c:strCache>
                <c:ptCount val="11"/>
                <c:pt idx="0">
                  <c:v>Villanterio 5A</c:v>
                </c:pt>
                <c:pt idx="1">
                  <c:v>Magherno 5A</c:v>
                </c:pt>
                <c:pt idx="2">
                  <c:v>Copiano 5A</c:v>
                </c:pt>
                <c:pt idx="3">
                  <c:v>Inverno 5A</c:v>
                </c:pt>
                <c:pt idx="4">
                  <c:v>Vistarino 5A</c:v>
                </c:pt>
                <c:pt idx="5">
                  <c:v>Marzano 5A</c:v>
                </c:pt>
                <c:pt idx="6">
                  <c:v>Marzano 5B</c:v>
                </c:pt>
                <c:pt idx="7">
                  <c:v>Miradolo 5A</c:v>
                </c:pt>
                <c:pt idx="8">
                  <c:v>Miradolo 5B</c:v>
                </c:pt>
                <c:pt idx="9">
                  <c:v>Gerenzago 5A</c:v>
                </c:pt>
                <c:pt idx="10">
                  <c:v>Istituto</c:v>
                </c:pt>
              </c:strCache>
            </c:strRef>
          </c:cat>
          <c:val>
            <c:numRef>
              <c:f>'gen ita'!$B$69:$B$79</c:f>
              <c:numCache>
                <c:formatCode>General</c:formatCode>
                <c:ptCount val="11"/>
                <c:pt idx="0">
                  <c:v>64.900000000000006</c:v>
                </c:pt>
                <c:pt idx="1">
                  <c:v>65.400000000000006</c:v>
                </c:pt>
                <c:pt idx="2">
                  <c:v>54.9</c:v>
                </c:pt>
                <c:pt idx="3">
                  <c:v>65.8</c:v>
                </c:pt>
                <c:pt idx="4">
                  <c:v>67.5</c:v>
                </c:pt>
                <c:pt idx="5">
                  <c:v>68.7</c:v>
                </c:pt>
                <c:pt idx="6">
                  <c:v>68.3</c:v>
                </c:pt>
                <c:pt idx="7">
                  <c:v>61.6</c:v>
                </c:pt>
                <c:pt idx="8">
                  <c:v>56.6</c:v>
                </c:pt>
                <c:pt idx="9">
                  <c:v>70.400000000000006</c:v>
                </c:pt>
                <c:pt idx="10">
                  <c:v>64.400000000000006</c:v>
                </c:pt>
              </c:numCache>
            </c:numRef>
          </c:val>
        </c:ser>
        <c:ser>
          <c:idx val="1"/>
          <c:order val="1"/>
          <c:tx>
            <c:strRef>
              <c:f>'gen ita'!$C$68</c:f>
              <c:strCache>
                <c:ptCount val="1"/>
                <c:pt idx="0">
                  <c:v>Punteggio Italia
61,4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'gen ita'!$A$69:$A$79</c:f>
              <c:strCache>
                <c:ptCount val="11"/>
                <c:pt idx="0">
                  <c:v>Villanterio 5A</c:v>
                </c:pt>
                <c:pt idx="1">
                  <c:v>Magherno 5A</c:v>
                </c:pt>
                <c:pt idx="2">
                  <c:v>Copiano 5A</c:v>
                </c:pt>
                <c:pt idx="3">
                  <c:v>Inverno 5A</c:v>
                </c:pt>
                <c:pt idx="4">
                  <c:v>Vistarino 5A</c:v>
                </c:pt>
                <c:pt idx="5">
                  <c:v>Marzano 5A</c:v>
                </c:pt>
                <c:pt idx="6">
                  <c:v>Marzano 5B</c:v>
                </c:pt>
                <c:pt idx="7">
                  <c:v>Miradolo 5A</c:v>
                </c:pt>
                <c:pt idx="8">
                  <c:v>Miradolo 5B</c:v>
                </c:pt>
                <c:pt idx="9">
                  <c:v>Gerenzago 5A</c:v>
                </c:pt>
                <c:pt idx="10">
                  <c:v>Istituto</c:v>
                </c:pt>
              </c:strCache>
            </c:strRef>
          </c:cat>
          <c:val>
            <c:numRef>
              <c:f>'gen ita'!$C$69:$C$79</c:f>
              <c:numCache>
                <c:formatCode>0.0</c:formatCode>
                <c:ptCount val="11"/>
                <c:pt idx="0">
                  <c:v>61.4</c:v>
                </c:pt>
                <c:pt idx="1">
                  <c:v>61.4</c:v>
                </c:pt>
                <c:pt idx="2">
                  <c:v>61.4</c:v>
                </c:pt>
                <c:pt idx="3">
                  <c:v>61.4</c:v>
                </c:pt>
                <c:pt idx="4">
                  <c:v>61.4</c:v>
                </c:pt>
                <c:pt idx="5">
                  <c:v>61.4</c:v>
                </c:pt>
                <c:pt idx="6">
                  <c:v>61.4</c:v>
                </c:pt>
                <c:pt idx="7">
                  <c:v>61.4</c:v>
                </c:pt>
                <c:pt idx="8">
                  <c:v>61.4</c:v>
                </c:pt>
                <c:pt idx="9">
                  <c:v>61.4</c:v>
                </c:pt>
                <c:pt idx="10">
                  <c:v>61.4</c:v>
                </c:pt>
              </c:numCache>
            </c:numRef>
          </c:val>
        </c:ser>
        <c:shape val="cylinder"/>
        <c:axId val="166955648"/>
        <c:axId val="166961536"/>
        <c:axId val="0"/>
      </c:bar3DChart>
      <c:catAx>
        <c:axId val="16695564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166961536"/>
        <c:crosses val="autoZero"/>
        <c:auto val="1"/>
        <c:lblAlgn val="ctr"/>
        <c:lblOffset val="100"/>
      </c:catAx>
      <c:valAx>
        <c:axId val="1669615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16695564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it-IT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989D7-A9DD-4E95-A74A-CDBC8772C0F2}" type="datetimeFigureOut">
              <a:rPr lang="it-IT" smtClean="0"/>
              <a:pPr/>
              <a:t>26/09/2019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20141-592D-4776-8218-1FF8382A8664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961002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20141-592D-4776-8218-1FF8382A8664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9095215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20141-592D-4776-8218-1FF8382A8664}" type="slidenum">
              <a:rPr lang="it-IT" smtClean="0"/>
              <a:pPr/>
              <a:t>19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9095215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20141-592D-4776-8218-1FF8382A8664}" type="slidenum">
              <a:rPr lang="it-IT" smtClean="0"/>
              <a:pPr/>
              <a:t>20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9095215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20141-592D-4776-8218-1FF8382A8664}" type="slidenum">
              <a:rPr lang="it-IT" smtClean="0"/>
              <a:pPr/>
              <a:t>22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9095215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20141-592D-4776-8218-1FF8382A8664}" type="slidenum">
              <a:rPr lang="it-IT" smtClean="0"/>
              <a:pPr/>
              <a:t>23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9095215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20141-592D-4776-8218-1FF8382A8664}" type="slidenum">
              <a:rPr lang="it-IT" smtClean="0"/>
              <a:pPr/>
              <a:t>29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9095215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20141-592D-4776-8218-1FF8382A8664}" type="slidenum">
              <a:rPr lang="it-IT" smtClean="0"/>
              <a:pPr/>
              <a:t>30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9095215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20141-592D-4776-8218-1FF8382A8664}" type="slidenum">
              <a:rPr lang="it-IT" smtClean="0"/>
              <a:pPr/>
              <a:t>31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909521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20141-592D-4776-8218-1FF8382A8664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909521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20141-592D-4776-8218-1FF8382A8664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909521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20141-592D-4776-8218-1FF8382A8664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909521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20141-592D-4776-8218-1FF8382A8664}" type="slidenum">
              <a:rPr lang="it-IT" smtClean="0"/>
              <a:pPr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909521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20141-592D-4776-8218-1FF8382A8664}" type="slidenum">
              <a:rPr lang="it-IT" smtClean="0"/>
              <a:pPr/>
              <a:t>14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909521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20141-592D-4776-8218-1FF8382A8664}" type="slidenum">
              <a:rPr lang="it-IT" smtClean="0"/>
              <a:pPr/>
              <a:t>15</a:t>
            </a:fld>
            <a:endParaRPr lang="it-IT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20141-592D-4776-8218-1FF8382A8664}" type="slidenum">
              <a:rPr lang="it-IT" smtClean="0"/>
              <a:pPr/>
              <a:t>16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9095215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20141-592D-4776-8218-1FF8382A8664}" type="slidenum">
              <a:rPr lang="it-IT" smtClean="0"/>
              <a:pPr/>
              <a:t>17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909521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FCA8-D45E-4AE1-983F-62BCE8C4A805}" type="datetimeFigureOut">
              <a:rPr lang="it-IT" smtClean="0"/>
              <a:pPr/>
              <a:t>26/09/2019</a:t>
            </a:fld>
            <a:endParaRPr lang="it-IT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79323D-34DD-43A9-B45B-59E682C867C6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FCA8-D45E-4AE1-983F-62BCE8C4A805}" type="datetimeFigureOut">
              <a:rPr lang="it-IT" smtClean="0"/>
              <a:pPr/>
              <a:t>26/09/2019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323D-34DD-43A9-B45B-59E682C867C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FCA8-D45E-4AE1-983F-62BCE8C4A805}" type="datetimeFigureOut">
              <a:rPr lang="it-IT" smtClean="0"/>
              <a:pPr/>
              <a:t>26/09/2019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323D-34DD-43A9-B45B-59E682C867C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FCA8-D45E-4AE1-983F-62BCE8C4A805}" type="datetimeFigureOut">
              <a:rPr lang="it-IT" smtClean="0"/>
              <a:pPr/>
              <a:t>26/09/2019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323D-34DD-43A9-B45B-59E682C867C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FCA8-D45E-4AE1-983F-62BCE8C4A805}" type="datetimeFigureOut">
              <a:rPr lang="it-IT" smtClean="0"/>
              <a:pPr/>
              <a:t>26/09/2019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323D-34DD-43A9-B45B-59E682C867C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FCA8-D45E-4AE1-983F-62BCE8C4A805}" type="datetimeFigureOut">
              <a:rPr lang="it-IT" smtClean="0"/>
              <a:pPr/>
              <a:t>26/09/2019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323D-34DD-43A9-B45B-59E682C867C6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FCA8-D45E-4AE1-983F-62BCE8C4A805}" type="datetimeFigureOut">
              <a:rPr lang="it-IT" smtClean="0"/>
              <a:pPr/>
              <a:t>26/09/2019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323D-34DD-43A9-B45B-59E682C867C6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FCA8-D45E-4AE1-983F-62BCE8C4A805}" type="datetimeFigureOut">
              <a:rPr lang="it-IT" smtClean="0"/>
              <a:pPr/>
              <a:t>26/09/2019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323D-34DD-43A9-B45B-59E682C867C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FCA8-D45E-4AE1-983F-62BCE8C4A805}" type="datetimeFigureOut">
              <a:rPr lang="it-IT" smtClean="0"/>
              <a:pPr/>
              <a:t>26/09/2019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323D-34DD-43A9-B45B-59E682C867C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FCA8-D45E-4AE1-983F-62BCE8C4A805}" type="datetimeFigureOut">
              <a:rPr lang="it-IT" smtClean="0"/>
              <a:pPr/>
              <a:t>26/09/2019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323D-34DD-43A9-B45B-59E682C867C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FCA8-D45E-4AE1-983F-62BCE8C4A805}" type="datetimeFigureOut">
              <a:rPr lang="it-IT" smtClean="0"/>
              <a:pPr/>
              <a:t>26/09/2019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323D-34DD-43A9-B45B-59E682C867C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4DCBFCA8-D45E-4AE1-983F-62BCE8C4A805}" type="datetimeFigureOut">
              <a:rPr lang="it-IT" smtClean="0"/>
              <a:pPr/>
              <a:t>26/09/2019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E79323D-34DD-43A9-B45B-59E682C867C6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it-IT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VIC813007@istruzione.it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mailto:dirigente.icvillanterio@gmai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21232960">
            <a:off x="371352" y="2323379"/>
            <a:ext cx="7772400" cy="2664295"/>
          </a:xfrm>
        </p:spPr>
        <p:txBody>
          <a:bodyPr>
            <a:noAutofit/>
          </a:bodyPr>
          <a:lstStyle/>
          <a:p>
            <a:pPr algn="ctr"/>
            <a:r>
              <a:rPr lang="it-IT" sz="5400" b="1" dirty="0" smtClean="0">
                <a:solidFill>
                  <a:srgbClr val="FFFF00"/>
                </a:solidFill>
              </a:rPr>
              <a:t>Rapporto  INVALSI </a:t>
            </a:r>
            <a:br>
              <a:rPr lang="it-IT" sz="5400" b="1" dirty="0" smtClean="0">
                <a:solidFill>
                  <a:srgbClr val="FFFF00"/>
                </a:solidFill>
              </a:rPr>
            </a:br>
            <a:r>
              <a:rPr lang="it-IT" sz="5400" b="1" dirty="0" smtClean="0">
                <a:solidFill>
                  <a:srgbClr val="FFFF00"/>
                </a:solidFill>
              </a:rPr>
              <a:t>2018-2019</a:t>
            </a:r>
            <a:endParaRPr lang="it-IT" sz="5400" b="1" dirty="0">
              <a:solidFill>
                <a:srgbClr val="FFFF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72200" y="4509120"/>
            <a:ext cx="2771800" cy="2348880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1835696" y="476672"/>
            <a:ext cx="73083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ea typeface="Times New Roman" pitchFamily="18" charset="0"/>
                <a:cs typeface="Arial" pitchFamily="34" charset="0"/>
              </a:rPr>
              <a:t>ISTITUTO COMPRENSIVO VIA NOVARIA - VILLANTERIO </a:t>
            </a:r>
            <a:r>
              <a:rPr lang="it-IT" dirty="0" smtClean="0">
                <a:cs typeface="Arial" pitchFamily="34" charset="0"/>
              </a:rPr>
              <a:t/>
            </a:r>
            <a:br>
              <a:rPr lang="it-IT" dirty="0" smtClean="0">
                <a:cs typeface="Arial" pitchFamily="34" charset="0"/>
              </a:rPr>
            </a:br>
            <a:r>
              <a:rPr lang="it-IT" b="1" dirty="0" smtClean="0">
                <a:ea typeface="Times New Roman" pitchFamily="18" charset="0"/>
                <a:cs typeface="Arial" pitchFamily="34" charset="0"/>
              </a:rPr>
              <a:t>Via Novaria, 3 - 27019 VILLANTERIO  (PV)</a:t>
            </a:r>
            <a:r>
              <a:rPr lang="it-IT" dirty="0" smtClean="0">
                <a:cs typeface="Arial" pitchFamily="34" charset="0"/>
              </a:rPr>
              <a:t/>
            </a:r>
            <a:br>
              <a:rPr lang="it-IT" dirty="0" smtClean="0">
                <a:cs typeface="Arial" pitchFamily="34" charset="0"/>
              </a:rPr>
            </a:br>
            <a:r>
              <a:rPr lang="it-IT" b="1" dirty="0" smtClean="0">
                <a:ea typeface="Times New Roman" pitchFamily="18" charset="0"/>
                <a:cs typeface="Arial" pitchFamily="34" charset="0"/>
              </a:rPr>
              <a:t>Tel. 0382/974008   Fax 0382/967033</a:t>
            </a:r>
            <a:r>
              <a:rPr lang="it-IT" dirty="0" smtClean="0">
                <a:cs typeface="Arial" pitchFamily="34" charset="0"/>
              </a:rPr>
              <a:t/>
            </a:r>
            <a:br>
              <a:rPr lang="it-IT" dirty="0" smtClean="0">
                <a:cs typeface="Arial" pitchFamily="34" charset="0"/>
              </a:rPr>
            </a:br>
            <a:r>
              <a:rPr lang="it-IT" b="1" dirty="0" smtClean="0">
                <a:ea typeface="Times New Roman" pitchFamily="18" charset="0"/>
                <a:cs typeface="Arial" pitchFamily="34" charset="0"/>
              </a:rPr>
              <a:t>e-mail Segreteria: </a:t>
            </a:r>
            <a:r>
              <a:rPr lang="it-IT" b="1" dirty="0" smtClean="0">
                <a:ea typeface="Times New Roman" pitchFamily="18" charset="0"/>
                <a:cs typeface="Arial" pitchFamily="34" charset="0"/>
                <a:hlinkClick r:id="rId3"/>
              </a:rPr>
              <a:t>pvic813007@istruzione.it</a:t>
            </a:r>
            <a:r>
              <a:rPr lang="it-IT" dirty="0" smtClean="0">
                <a:cs typeface="Arial" pitchFamily="34" charset="0"/>
              </a:rPr>
              <a:t/>
            </a:r>
            <a:br>
              <a:rPr lang="it-IT" dirty="0" smtClean="0">
                <a:cs typeface="Arial" pitchFamily="34" charset="0"/>
              </a:rPr>
            </a:br>
            <a:r>
              <a:rPr lang="it-IT" b="1" dirty="0" smtClean="0">
                <a:ea typeface="Times New Roman" pitchFamily="18" charset="0"/>
                <a:cs typeface="Arial" pitchFamily="34" charset="0"/>
              </a:rPr>
              <a:t>e-mail Dirigente Scolastico: </a:t>
            </a:r>
            <a:r>
              <a:rPr lang="it-IT" b="1" u="sng" dirty="0" smtClean="0">
                <a:hlinkClick r:id="rId4"/>
              </a:rPr>
              <a:t>dirigente.icvillanterio@gmail.com</a:t>
            </a:r>
            <a:r>
              <a:rPr lang="it-IT" b="1" dirty="0" smtClean="0"/>
              <a:t> 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8316416" y="404664"/>
            <a:ext cx="82758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7" name="Immagine 6" descr="ic sfondo ner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9552" y="548680"/>
            <a:ext cx="1237488" cy="127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8153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0" y="1"/>
            <a:ext cx="9144000" cy="620687"/>
          </a:xfrm>
        </p:spPr>
        <p:txBody>
          <a:bodyPr>
            <a:normAutofit lnSpcReduction="10000"/>
          </a:bodyPr>
          <a:lstStyle/>
          <a:p>
            <a:pPr algn="ctr"/>
            <a:r>
              <a:rPr lang="it-IT" sz="3600" b="1" dirty="0" smtClean="0">
                <a:solidFill>
                  <a:srgbClr val="FFFF00"/>
                </a:solidFill>
              </a:rPr>
              <a:t>Incidenza della variabilità - Matematica</a:t>
            </a:r>
            <a:endParaRPr lang="it-IT" sz="3600" b="1" dirty="0">
              <a:solidFill>
                <a:srgbClr val="FFFF0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8316416" y="548680"/>
            <a:ext cx="82758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" name="Immagine 6" descr="Incidenza_della_variabilità_Matematic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92696"/>
            <a:ext cx="9144000" cy="616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865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FF00"/>
                </a:solidFill>
              </a:rPr>
              <a:t>Classe 5^ Primaria</a:t>
            </a:r>
            <a:endParaRPr lang="it-IT" b="1" dirty="0">
              <a:solidFill>
                <a:srgbClr val="FFFF00"/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FFFF00"/>
                </a:solidFill>
              </a:rPr>
              <a:t>Anno scolastico 2018-2019</a:t>
            </a:r>
            <a:endParaRPr lang="it-IT" sz="2400" b="1" dirty="0">
              <a:solidFill>
                <a:srgbClr val="FFFF0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8316416" y="404664"/>
            <a:ext cx="82758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7865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8460432" cy="637964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>
                <a:solidFill>
                  <a:srgbClr val="FFFF00"/>
                </a:solidFill>
              </a:rPr>
              <a:t>Classe Quinta Primaria</a:t>
            </a:r>
          </a:p>
        </p:txBody>
      </p:sp>
      <p:sp>
        <p:nvSpPr>
          <p:cNvPr id="6" name="Rettangolo 5"/>
          <p:cNvSpPr/>
          <p:nvPr/>
        </p:nvSpPr>
        <p:spPr>
          <a:xfrm>
            <a:off x="8316416" y="404664"/>
            <a:ext cx="82758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aphicFrame>
        <p:nvGraphicFramePr>
          <p:cNvPr id="7" name="Grafico 6"/>
          <p:cNvGraphicFramePr/>
          <p:nvPr/>
        </p:nvGraphicFramePr>
        <p:xfrm>
          <a:off x="0" y="620688"/>
          <a:ext cx="9144000" cy="6237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26487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8316416" cy="565956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rgbClr val="FFFF00"/>
                </a:solidFill>
              </a:rPr>
              <a:t>Italiano Punteggi generali - Classi</a:t>
            </a:r>
            <a:endParaRPr lang="it-IT" sz="3200" b="1" dirty="0">
              <a:solidFill>
                <a:srgbClr val="FFFF0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8316416" y="404664"/>
            <a:ext cx="82758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aphicFrame>
        <p:nvGraphicFramePr>
          <p:cNvPr id="5" name="Grafico 4"/>
          <p:cNvGraphicFramePr/>
          <p:nvPr/>
        </p:nvGraphicFramePr>
        <p:xfrm>
          <a:off x="0" y="548680"/>
          <a:ext cx="9144000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5116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8316416" cy="565956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rgbClr val="FFFF00"/>
                </a:solidFill>
              </a:rPr>
              <a:t>Italiano Punteggi generali - Classi</a:t>
            </a:r>
            <a:endParaRPr lang="it-IT" sz="3200" b="1" dirty="0">
              <a:solidFill>
                <a:srgbClr val="FFFF0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8316416" y="404664"/>
            <a:ext cx="82758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aphicFrame>
        <p:nvGraphicFramePr>
          <p:cNvPr id="5" name="Grafico 4"/>
          <p:cNvGraphicFramePr/>
          <p:nvPr/>
        </p:nvGraphicFramePr>
        <p:xfrm>
          <a:off x="0" y="548680"/>
          <a:ext cx="9143999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5116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0" y="0"/>
            <a:ext cx="9144000" cy="6379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Classe Quinta Primaria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8316416" y="404664"/>
            <a:ext cx="82758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aphicFrame>
        <p:nvGraphicFramePr>
          <p:cNvPr id="6" name="Grafico 5"/>
          <p:cNvGraphicFramePr/>
          <p:nvPr/>
        </p:nvGraphicFramePr>
        <p:xfrm>
          <a:off x="0" y="548680"/>
          <a:ext cx="9144000" cy="6309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27023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8316416" cy="565956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rgbClr val="FFFF00"/>
                </a:solidFill>
              </a:rPr>
              <a:t>Matematica – Punteggi generali - Classi</a:t>
            </a:r>
            <a:endParaRPr lang="it-IT" sz="3200" b="1" dirty="0">
              <a:solidFill>
                <a:srgbClr val="FFFF0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8316416" y="404664"/>
            <a:ext cx="82758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aphicFrame>
        <p:nvGraphicFramePr>
          <p:cNvPr id="5" name="Grafico 4"/>
          <p:cNvGraphicFramePr/>
          <p:nvPr/>
        </p:nvGraphicFramePr>
        <p:xfrm>
          <a:off x="0" y="620688"/>
          <a:ext cx="9144000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5116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8316416" cy="565956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rgbClr val="FFFF00"/>
                </a:solidFill>
              </a:rPr>
              <a:t>Matematica – Punteggi generali - Classi</a:t>
            </a:r>
            <a:endParaRPr lang="it-IT" sz="3200" b="1" dirty="0">
              <a:solidFill>
                <a:srgbClr val="FFFF0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8316416" y="404664"/>
            <a:ext cx="82758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aphicFrame>
        <p:nvGraphicFramePr>
          <p:cNvPr id="5" name="Grafico 4"/>
          <p:cNvGraphicFramePr/>
          <p:nvPr/>
        </p:nvGraphicFramePr>
        <p:xfrm>
          <a:off x="0" y="548680"/>
          <a:ext cx="9144000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5116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Classe Quinta Primaria – Inglese Reading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8316416" y="548680"/>
            <a:ext cx="82758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aphicFrame>
        <p:nvGraphicFramePr>
          <p:cNvPr id="5" name="Grafico 4"/>
          <p:cNvGraphicFramePr/>
          <p:nvPr/>
        </p:nvGraphicFramePr>
        <p:xfrm>
          <a:off x="0" y="548680"/>
          <a:ext cx="9144000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7023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-252536" y="0"/>
            <a:ext cx="9396536" cy="565956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rgbClr val="FFFF00"/>
                </a:solidFill>
              </a:rPr>
              <a:t>Inglese Reading – Punteggi generali - Classi</a:t>
            </a:r>
            <a:endParaRPr lang="it-IT" sz="3200" b="1" dirty="0">
              <a:solidFill>
                <a:srgbClr val="FFFF0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8316416" y="404664"/>
            <a:ext cx="82758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aphicFrame>
        <p:nvGraphicFramePr>
          <p:cNvPr id="7" name="Grafico 6"/>
          <p:cNvGraphicFramePr/>
          <p:nvPr/>
        </p:nvGraphicFramePr>
        <p:xfrm>
          <a:off x="1" y="620688"/>
          <a:ext cx="9144000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5116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FF00"/>
                </a:solidFill>
              </a:rPr>
              <a:t>Classe 2^ Primaria</a:t>
            </a:r>
            <a:endParaRPr lang="it-IT" b="1" dirty="0">
              <a:solidFill>
                <a:srgbClr val="FFFF00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FFFF00"/>
                </a:solidFill>
              </a:rPr>
              <a:t>Anno scolastico 2018-2019</a:t>
            </a:r>
            <a:endParaRPr lang="it-IT" sz="2400" b="1" dirty="0">
              <a:solidFill>
                <a:srgbClr val="FFFF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8316416" y="404664"/>
            <a:ext cx="82758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81091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-396552" y="0"/>
            <a:ext cx="9540552" cy="565956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rgbClr val="FFFF00"/>
                </a:solidFill>
              </a:rPr>
              <a:t>Inglese Reading – Punteggi generali - Classi</a:t>
            </a:r>
            <a:endParaRPr lang="it-IT" sz="3200" b="1" dirty="0">
              <a:solidFill>
                <a:srgbClr val="FFFF0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8316416" y="404664"/>
            <a:ext cx="82758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aphicFrame>
        <p:nvGraphicFramePr>
          <p:cNvPr id="7" name="Grafico 6"/>
          <p:cNvGraphicFramePr/>
          <p:nvPr/>
        </p:nvGraphicFramePr>
        <p:xfrm>
          <a:off x="0" y="548680"/>
          <a:ext cx="9144000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5116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Classe Quinta Primaria – Inglese Listening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8316416" y="548680"/>
            <a:ext cx="82758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aphicFrame>
        <p:nvGraphicFramePr>
          <p:cNvPr id="6" name="Grafico 5"/>
          <p:cNvGraphicFramePr/>
          <p:nvPr/>
        </p:nvGraphicFramePr>
        <p:xfrm>
          <a:off x="0" y="692697"/>
          <a:ext cx="9144000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7023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-252536" y="0"/>
            <a:ext cx="9396536" cy="565956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rgbClr val="FFFF00"/>
                </a:solidFill>
              </a:rPr>
              <a:t>Inglese Listening – Punteggi generali - Classi</a:t>
            </a:r>
            <a:endParaRPr lang="it-IT" sz="3200" b="1" dirty="0">
              <a:solidFill>
                <a:srgbClr val="FFFF0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8316416" y="548680"/>
            <a:ext cx="82758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aphicFrame>
        <p:nvGraphicFramePr>
          <p:cNvPr id="5" name="Grafico 4"/>
          <p:cNvGraphicFramePr/>
          <p:nvPr/>
        </p:nvGraphicFramePr>
        <p:xfrm>
          <a:off x="0" y="548680"/>
          <a:ext cx="9144000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5116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-324544" y="0"/>
            <a:ext cx="9468544" cy="565956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rgbClr val="FFFF00"/>
                </a:solidFill>
              </a:rPr>
              <a:t>Inglese Listening – Punteggi generali - Classi</a:t>
            </a:r>
            <a:endParaRPr lang="it-IT" sz="3200" b="1" dirty="0">
              <a:solidFill>
                <a:srgbClr val="FFFF0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8316416" y="404664"/>
            <a:ext cx="82758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aphicFrame>
        <p:nvGraphicFramePr>
          <p:cNvPr id="5" name="Grafico 4"/>
          <p:cNvGraphicFramePr/>
          <p:nvPr/>
        </p:nvGraphicFramePr>
        <p:xfrm>
          <a:off x="0" y="620688"/>
          <a:ext cx="9144000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5116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0" y="1"/>
            <a:ext cx="9144000" cy="620687"/>
          </a:xfrm>
        </p:spPr>
        <p:txBody>
          <a:bodyPr>
            <a:normAutofit lnSpcReduction="10000"/>
          </a:bodyPr>
          <a:lstStyle/>
          <a:p>
            <a:pPr algn="ctr"/>
            <a:r>
              <a:rPr lang="it-IT" sz="3600" b="1" dirty="0" smtClean="0">
                <a:solidFill>
                  <a:srgbClr val="FFFF00"/>
                </a:solidFill>
              </a:rPr>
              <a:t>Incidenza della variabilità - Italiano</a:t>
            </a:r>
            <a:endParaRPr lang="it-IT" sz="3600" b="1" dirty="0">
              <a:solidFill>
                <a:srgbClr val="FFFF0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8316416" y="548680"/>
            <a:ext cx="82758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Immagine 5" descr="Incidenza_della_variabilità_Italian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92697"/>
            <a:ext cx="9144000" cy="616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865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0" y="1"/>
            <a:ext cx="9144000" cy="620687"/>
          </a:xfrm>
        </p:spPr>
        <p:txBody>
          <a:bodyPr>
            <a:normAutofit lnSpcReduction="10000"/>
          </a:bodyPr>
          <a:lstStyle/>
          <a:p>
            <a:pPr algn="ctr"/>
            <a:r>
              <a:rPr lang="it-IT" sz="3600" b="1" dirty="0" smtClean="0">
                <a:solidFill>
                  <a:srgbClr val="FFFF00"/>
                </a:solidFill>
              </a:rPr>
              <a:t>Incidenza della variabilità - Matematica</a:t>
            </a:r>
            <a:endParaRPr lang="it-IT" sz="3600" b="1" dirty="0">
              <a:solidFill>
                <a:srgbClr val="FFFF0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8316416" y="548680"/>
            <a:ext cx="82758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Immagine 5" descr="Incidenza_della_variabilità_Matematic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20688"/>
            <a:ext cx="9144000" cy="623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865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0" y="1"/>
            <a:ext cx="9144000" cy="620687"/>
          </a:xfrm>
        </p:spPr>
        <p:txBody>
          <a:bodyPr>
            <a:normAutofit fontScale="92500"/>
          </a:bodyPr>
          <a:lstStyle/>
          <a:p>
            <a:pPr algn="ctr"/>
            <a:r>
              <a:rPr lang="it-IT" sz="3600" b="1" dirty="0" smtClean="0">
                <a:solidFill>
                  <a:srgbClr val="FFFF00"/>
                </a:solidFill>
              </a:rPr>
              <a:t>Incidenza della variabilità – Inglese reading</a:t>
            </a:r>
            <a:endParaRPr lang="it-IT" sz="3600" b="1" dirty="0">
              <a:solidFill>
                <a:srgbClr val="FFFF0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8316416" y="548680"/>
            <a:ext cx="82758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" name="Immagine 6" descr="Incidenza_della_variabilità_Inglese Readi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620688"/>
            <a:ext cx="9144000" cy="623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865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0" y="1"/>
            <a:ext cx="9144000" cy="620687"/>
          </a:xfrm>
        </p:spPr>
        <p:txBody>
          <a:bodyPr>
            <a:normAutofit fontScale="92500"/>
          </a:bodyPr>
          <a:lstStyle/>
          <a:p>
            <a:pPr algn="ctr"/>
            <a:r>
              <a:rPr lang="it-IT" sz="3600" b="1" dirty="0" smtClean="0">
                <a:solidFill>
                  <a:srgbClr val="FFFF00"/>
                </a:solidFill>
              </a:rPr>
              <a:t>Incidenza della variabilità – Inglese listening</a:t>
            </a:r>
            <a:endParaRPr lang="it-IT" sz="3600" b="1" dirty="0">
              <a:solidFill>
                <a:srgbClr val="FFFF0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8316416" y="548680"/>
            <a:ext cx="82758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" name="Immagine 6" descr="Incidenza_della_variabilità_Inglese Readi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620688"/>
            <a:ext cx="9144000" cy="623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865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FF00"/>
                </a:solidFill>
              </a:rPr>
              <a:t>Classe 3^ Secondaria</a:t>
            </a:r>
            <a:endParaRPr lang="it-IT" b="1" dirty="0">
              <a:solidFill>
                <a:srgbClr val="FFFF00"/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FFFF00"/>
                </a:solidFill>
              </a:rPr>
              <a:t>Anno scolastico 2018-2019</a:t>
            </a:r>
            <a:endParaRPr lang="it-IT" sz="2400" b="1" dirty="0">
              <a:solidFill>
                <a:srgbClr val="FFFF0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8316416" y="404664"/>
            <a:ext cx="82758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7865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rgbClr val="FFFF00"/>
                </a:solidFill>
              </a:rPr>
              <a:t>Classe Terza Secondaria di 1° grado</a:t>
            </a:r>
            <a:endParaRPr lang="it-IT" sz="3200" b="1" dirty="0">
              <a:solidFill>
                <a:srgbClr val="FFFF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8316416" y="404664"/>
            <a:ext cx="82758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aphicFrame>
        <p:nvGraphicFramePr>
          <p:cNvPr id="6" name="Grafico 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000-000003000000}"/>
              </a:ext>
            </a:extLst>
          </p:cNvPr>
          <p:cNvGraphicFramePr/>
          <p:nvPr/>
        </p:nvGraphicFramePr>
        <p:xfrm>
          <a:off x="0" y="764704"/>
          <a:ext cx="9144000" cy="6093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5116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8398768" cy="562074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rgbClr val="FFFF00"/>
                </a:solidFill>
              </a:rPr>
              <a:t>Classe Seconda Primar</a:t>
            </a:r>
            <a:r>
              <a:rPr lang="it-IT" sz="3200" dirty="0" smtClean="0">
                <a:solidFill>
                  <a:srgbClr val="FFFF00"/>
                </a:solidFill>
              </a:rPr>
              <a:t>ia</a:t>
            </a:r>
            <a:endParaRPr lang="it-IT" sz="3200" dirty="0">
              <a:solidFill>
                <a:srgbClr val="FFFF00"/>
              </a:solidFill>
            </a:endParaRPr>
          </a:p>
        </p:txBody>
      </p:sp>
      <p:graphicFrame>
        <p:nvGraphicFramePr>
          <p:cNvPr id="5" name="Grafico 4"/>
          <p:cNvGraphicFramePr/>
          <p:nvPr/>
        </p:nvGraphicFramePr>
        <p:xfrm>
          <a:off x="0" y="476672"/>
          <a:ext cx="9144000" cy="6381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8925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395536" y="0"/>
            <a:ext cx="8316416" cy="565956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rgbClr val="FFFF00"/>
                </a:solidFill>
              </a:rPr>
              <a:t>Italiano Punteggi generali - Classi</a:t>
            </a:r>
            <a:endParaRPr lang="it-IT" sz="3200" b="1" dirty="0">
              <a:solidFill>
                <a:srgbClr val="FFFF0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8316416" y="404664"/>
            <a:ext cx="82758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aphicFrame>
        <p:nvGraphicFramePr>
          <p:cNvPr id="7" name="Grafico 6"/>
          <p:cNvGraphicFramePr/>
          <p:nvPr/>
        </p:nvGraphicFramePr>
        <p:xfrm>
          <a:off x="0" y="548680"/>
          <a:ext cx="9144000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5116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395536" y="0"/>
            <a:ext cx="8316416" cy="565956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rgbClr val="FFFF00"/>
                </a:solidFill>
              </a:rPr>
              <a:t>Italiano Punteggi generali - Classi</a:t>
            </a:r>
            <a:endParaRPr lang="it-IT" sz="3200" b="1" dirty="0">
              <a:solidFill>
                <a:srgbClr val="FFFF0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8316416" y="404664"/>
            <a:ext cx="82758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aphicFrame>
        <p:nvGraphicFramePr>
          <p:cNvPr id="5" name="Grafico 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000-000006000000}"/>
              </a:ext>
            </a:extLst>
          </p:cNvPr>
          <p:cNvGraphicFramePr/>
          <p:nvPr/>
        </p:nvGraphicFramePr>
        <p:xfrm>
          <a:off x="0" y="620688"/>
          <a:ext cx="9144000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5116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0" y="0"/>
            <a:ext cx="9144000" cy="5659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Classe Terza Secondaria di 1° grado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8316416" y="404664"/>
            <a:ext cx="82758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aphicFrame>
        <p:nvGraphicFramePr>
          <p:cNvPr id="7" name="Grafico 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200-000006000000}"/>
              </a:ext>
            </a:extLst>
          </p:cNvPr>
          <p:cNvGraphicFramePr/>
          <p:nvPr/>
        </p:nvGraphicFramePr>
        <p:xfrm>
          <a:off x="0" y="476673"/>
          <a:ext cx="9144000" cy="6381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9045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0" y="0"/>
            <a:ext cx="8316416" cy="82660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3200" b="1" dirty="0" smtClean="0">
                <a:solidFill>
                  <a:srgbClr val="FFFF00"/>
                </a:solidFill>
              </a:rPr>
              <a:t>Matematica Punteggi generali - Classi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8316416" y="404664"/>
            <a:ext cx="82758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aphicFrame>
        <p:nvGraphicFramePr>
          <p:cNvPr id="5" name="Grafico 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200-000005000000}"/>
              </a:ext>
            </a:extLst>
          </p:cNvPr>
          <p:cNvGraphicFramePr/>
          <p:nvPr/>
        </p:nvGraphicFramePr>
        <p:xfrm>
          <a:off x="0" y="620688"/>
          <a:ext cx="9144000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9045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0" y="0"/>
            <a:ext cx="8316416" cy="82660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3200" b="1" dirty="0" smtClean="0">
                <a:solidFill>
                  <a:srgbClr val="FFFF00"/>
                </a:solidFill>
              </a:rPr>
              <a:t>Matematica Punteggi generali - Classi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8316416" y="404664"/>
            <a:ext cx="82758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aphicFrame>
        <p:nvGraphicFramePr>
          <p:cNvPr id="5" name="Grafico 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200-000008000000}"/>
              </a:ext>
            </a:extLst>
          </p:cNvPr>
          <p:cNvGraphicFramePr/>
          <p:nvPr/>
        </p:nvGraphicFramePr>
        <p:xfrm>
          <a:off x="0" y="620688"/>
          <a:ext cx="9144000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9045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0" y="0"/>
            <a:ext cx="9144000" cy="5659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Classe Terza Secondaria di 1° grado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8316416" y="404664"/>
            <a:ext cx="82758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aphicFrame>
        <p:nvGraphicFramePr>
          <p:cNvPr id="5" name="Grafico 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100-000004000000}"/>
              </a:ext>
            </a:extLst>
          </p:cNvPr>
          <p:cNvGraphicFramePr/>
          <p:nvPr/>
        </p:nvGraphicFramePr>
        <p:xfrm>
          <a:off x="0" y="692696"/>
          <a:ext cx="9144000" cy="6165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9045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0" y="0"/>
            <a:ext cx="9144000" cy="82660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3200" b="1" dirty="0" smtClean="0">
                <a:solidFill>
                  <a:srgbClr val="FFFF00"/>
                </a:solidFill>
              </a:rPr>
              <a:t>Inglese Reading Punteggi generali - Classi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8316416" y="476672"/>
            <a:ext cx="827584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aphicFrame>
        <p:nvGraphicFramePr>
          <p:cNvPr id="8" name="Grafico 7"/>
          <p:cNvGraphicFramePr/>
          <p:nvPr/>
        </p:nvGraphicFramePr>
        <p:xfrm>
          <a:off x="0" y="548680"/>
          <a:ext cx="9144000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9045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0" y="0"/>
            <a:ext cx="9144000" cy="82660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3200" b="1" dirty="0" smtClean="0">
                <a:solidFill>
                  <a:srgbClr val="FFFF00"/>
                </a:solidFill>
              </a:rPr>
              <a:t>Inglese Reading Punteggi generali - Classi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8316416" y="476672"/>
            <a:ext cx="827584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aphicFrame>
        <p:nvGraphicFramePr>
          <p:cNvPr id="5" name="Grafico 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100-000006000000}"/>
              </a:ext>
            </a:extLst>
          </p:cNvPr>
          <p:cNvGraphicFramePr/>
          <p:nvPr/>
        </p:nvGraphicFramePr>
        <p:xfrm>
          <a:off x="0" y="620688"/>
          <a:ext cx="9144000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9045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0" y="0"/>
            <a:ext cx="9144000" cy="5659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Classe Terza Secondaria di 1° grado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8316416" y="404664"/>
            <a:ext cx="82758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aphicFrame>
        <p:nvGraphicFramePr>
          <p:cNvPr id="7" name="Grafico 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100-000008000000}"/>
              </a:ext>
            </a:extLst>
          </p:cNvPr>
          <p:cNvGraphicFramePr/>
          <p:nvPr/>
        </p:nvGraphicFramePr>
        <p:xfrm>
          <a:off x="0" y="620688"/>
          <a:ext cx="9144000" cy="6237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9045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-612576" y="0"/>
            <a:ext cx="9756576" cy="82660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3200" b="1" dirty="0" smtClean="0">
                <a:solidFill>
                  <a:srgbClr val="FFFF00"/>
                </a:solidFill>
              </a:rPr>
              <a:t>Inglese Listening Punteggi generali - Classi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8316416" y="548680"/>
            <a:ext cx="82758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aphicFrame>
        <p:nvGraphicFramePr>
          <p:cNvPr id="5" name="Grafico 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100-000007000000}"/>
              </a:ext>
            </a:extLst>
          </p:cNvPr>
          <p:cNvGraphicFramePr/>
          <p:nvPr/>
        </p:nvGraphicFramePr>
        <p:xfrm>
          <a:off x="0" y="620688"/>
          <a:ext cx="9144000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9045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8316416" cy="565956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rgbClr val="FFFF00"/>
                </a:solidFill>
              </a:rPr>
              <a:t>Italiano Punteggi generali - Classi</a:t>
            </a:r>
            <a:endParaRPr lang="it-IT" sz="3200" b="1" dirty="0">
              <a:solidFill>
                <a:srgbClr val="FFFF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8316416" y="404664"/>
            <a:ext cx="82758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aphicFrame>
        <p:nvGraphicFramePr>
          <p:cNvPr id="6" name="Grafico 5"/>
          <p:cNvGraphicFramePr/>
          <p:nvPr/>
        </p:nvGraphicFramePr>
        <p:xfrm>
          <a:off x="0" y="548680"/>
          <a:ext cx="9144000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5116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-468560" y="0"/>
            <a:ext cx="9612560" cy="82660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3200" b="1" dirty="0" smtClean="0">
                <a:solidFill>
                  <a:srgbClr val="FFFF00"/>
                </a:solidFill>
              </a:rPr>
              <a:t>Inglese Listening Punteggi generali - Classi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8316416" y="476672"/>
            <a:ext cx="82758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aphicFrame>
        <p:nvGraphicFramePr>
          <p:cNvPr id="6" name="Grafico 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100-00000A000000}"/>
              </a:ext>
            </a:extLst>
          </p:cNvPr>
          <p:cNvGraphicFramePr/>
          <p:nvPr/>
        </p:nvGraphicFramePr>
        <p:xfrm>
          <a:off x="0" y="620688"/>
          <a:ext cx="9144000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9045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0" y="1"/>
            <a:ext cx="9144000" cy="620687"/>
          </a:xfrm>
        </p:spPr>
        <p:txBody>
          <a:bodyPr>
            <a:normAutofit lnSpcReduction="10000"/>
          </a:bodyPr>
          <a:lstStyle/>
          <a:p>
            <a:pPr algn="ctr"/>
            <a:r>
              <a:rPr lang="it-IT" sz="3600" b="1" dirty="0" smtClean="0">
                <a:solidFill>
                  <a:srgbClr val="FFFF00"/>
                </a:solidFill>
              </a:rPr>
              <a:t>Incidenza della variabilità</a:t>
            </a:r>
            <a:endParaRPr lang="it-IT" sz="3600" b="1" dirty="0">
              <a:solidFill>
                <a:srgbClr val="FFFF0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8316416" y="548680"/>
            <a:ext cx="82758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" name="Immagine 6" descr="Incidenza_della_variabilità_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20688"/>
            <a:ext cx="9144000" cy="623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865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8316416" cy="565956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rgbClr val="FFFF00"/>
                </a:solidFill>
              </a:rPr>
              <a:t>Italiano Punteggi generali - Classi</a:t>
            </a:r>
            <a:endParaRPr lang="it-IT" sz="3200" b="1" dirty="0">
              <a:solidFill>
                <a:srgbClr val="FFFF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8316416" y="404664"/>
            <a:ext cx="82758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aphicFrame>
        <p:nvGraphicFramePr>
          <p:cNvPr id="8" name="Grafico 7"/>
          <p:cNvGraphicFramePr/>
          <p:nvPr/>
        </p:nvGraphicFramePr>
        <p:xfrm>
          <a:off x="0" y="548680"/>
          <a:ext cx="9144000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5116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398768" cy="562074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rgbClr val="FFFF00"/>
                </a:solidFill>
              </a:rPr>
              <a:t>Classe Seconda Primar</a:t>
            </a:r>
            <a:r>
              <a:rPr lang="it-IT" sz="3200" dirty="0" smtClean="0">
                <a:solidFill>
                  <a:srgbClr val="FFFF00"/>
                </a:solidFill>
              </a:rPr>
              <a:t>ia</a:t>
            </a:r>
            <a:endParaRPr lang="it-IT" sz="3200" dirty="0">
              <a:solidFill>
                <a:srgbClr val="FFFF00"/>
              </a:solidFill>
            </a:endParaRPr>
          </a:p>
        </p:txBody>
      </p:sp>
      <p:graphicFrame>
        <p:nvGraphicFramePr>
          <p:cNvPr id="4" name="Grafico 3"/>
          <p:cNvGraphicFramePr/>
          <p:nvPr/>
        </p:nvGraphicFramePr>
        <p:xfrm>
          <a:off x="0" y="476672"/>
          <a:ext cx="9144000" cy="6381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85198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8316416" cy="565956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rgbClr val="FFFF00"/>
                </a:solidFill>
              </a:rPr>
              <a:t>Matematica Punteggi generali - Classi</a:t>
            </a:r>
            <a:endParaRPr lang="it-IT" sz="3200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Grafico 3"/>
          <p:cNvGraphicFramePr/>
          <p:nvPr/>
        </p:nvGraphicFramePr>
        <p:xfrm>
          <a:off x="0" y="476672"/>
          <a:ext cx="9143999" cy="6381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5116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8316416" cy="565956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rgbClr val="FFFF00"/>
                </a:solidFill>
              </a:rPr>
              <a:t>Matematica Punteggi generali - Classi</a:t>
            </a:r>
            <a:endParaRPr lang="it-IT" sz="3200" b="1" dirty="0">
              <a:solidFill>
                <a:srgbClr val="FFFF0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8100392" y="476672"/>
            <a:ext cx="1043608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aphicFrame>
        <p:nvGraphicFramePr>
          <p:cNvPr id="5" name="Grafico 4"/>
          <p:cNvGraphicFramePr/>
          <p:nvPr/>
        </p:nvGraphicFramePr>
        <p:xfrm>
          <a:off x="0" y="476672"/>
          <a:ext cx="9144000" cy="6381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5116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0" y="1"/>
            <a:ext cx="9144000" cy="692695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 smtClean="0">
                <a:solidFill>
                  <a:srgbClr val="FFFF00"/>
                </a:solidFill>
              </a:rPr>
              <a:t>Incidenza della variabilità - Italiano</a:t>
            </a:r>
            <a:endParaRPr lang="it-IT" sz="3600" b="1" dirty="0">
              <a:solidFill>
                <a:srgbClr val="FFFF0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8316416" y="404664"/>
            <a:ext cx="82758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Immagine 5" descr="Incidenza_della_variabilità_Italian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92696"/>
            <a:ext cx="9144000" cy="6165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865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spettiv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spetti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5518</TotalTime>
  <Words>310</Words>
  <Application>Microsoft Office PowerPoint</Application>
  <PresentationFormat>Presentazione su schermo (4:3)</PresentationFormat>
  <Paragraphs>105</Paragraphs>
  <Slides>41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41</vt:i4>
      </vt:variant>
    </vt:vector>
  </HeadingPairs>
  <TitlesOfParts>
    <vt:vector size="42" baseType="lpstr">
      <vt:lpstr>Prospettiva</vt:lpstr>
      <vt:lpstr>Rapporto  INVALSI  2018-2019</vt:lpstr>
      <vt:lpstr>Classe 2^ Primaria</vt:lpstr>
      <vt:lpstr>Classe Seconda Primaria</vt:lpstr>
      <vt:lpstr>Italiano Punteggi generali - Classi</vt:lpstr>
      <vt:lpstr>Italiano Punteggi generali - Classi</vt:lpstr>
      <vt:lpstr>Classe Seconda Primaria</vt:lpstr>
      <vt:lpstr>Matematica Punteggi generali - Classi</vt:lpstr>
      <vt:lpstr>Matematica Punteggi generali - Classi</vt:lpstr>
      <vt:lpstr>Diapositiva 9</vt:lpstr>
      <vt:lpstr>Diapositiva 10</vt:lpstr>
      <vt:lpstr>Classe 5^ Primaria</vt:lpstr>
      <vt:lpstr>Classe Quinta Primaria</vt:lpstr>
      <vt:lpstr>Italiano Punteggi generali - Classi</vt:lpstr>
      <vt:lpstr>Italiano Punteggi generali - Classi</vt:lpstr>
      <vt:lpstr>Diapositiva 15</vt:lpstr>
      <vt:lpstr>Matematica – Punteggi generali - Classi</vt:lpstr>
      <vt:lpstr>Matematica – Punteggi generali - Classi</vt:lpstr>
      <vt:lpstr>Diapositiva 18</vt:lpstr>
      <vt:lpstr>Inglese Reading – Punteggi generali - Classi</vt:lpstr>
      <vt:lpstr>Inglese Reading – Punteggi generali - Classi</vt:lpstr>
      <vt:lpstr>Diapositiva 21</vt:lpstr>
      <vt:lpstr>Inglese Listening – Punteggi generali - Classi</vt:lpstr>
      <vt:lpstr>Inglese Listening – Punteggi generali - Classi</vt:lpstr>
      <vt:lpstr>Diapositiva 24</vt:lpstr>
      <vt:lpstr>Diapositiva 25</vt:lpstr>
      <vt:lpstr>Diapositiva 26</vt:lpstr>
      <vt:lpstr>Diapositiva 27</vt:lpstr>
      <vt:lpstr>Classe 3^ Secondaria</vt:lpstr>
      <vt:lpstr>Classe Terza Secondaria di 1° grado</vt:lpstr>
      <vt:lpstr>Italiano Punteggi generali - Classi</vt:lpstr>
      <vt:lpstr>Italiano Punteggi generali - Classi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Rapporto  INVALSI  2012-2013</dc:title>
  <dc:creator>Mary</dc:creator>
  <cp:lastModifiedBy>Admin</cp:lastModifiedBy>
  <cp:revision>559</cp:revision>
  <dcterms:created xsi:type="dcterms:W3CDTF">2013-11-30T17:22:30Z</dcterms:created>
  <dcterms:modified xsi:type="dcterms:W3CDTF">2019-09-26T09:07:38Z</dcterms:modified>
</cp:coreProperties>
</file>