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7" r:id="rId4"/>
    <p:sldId id="258" r:id="rId5"/>
    <p:sldId id="259" r:id="rId6"/>
    <p:sldId id="276" r:id="rId7"/>
    <p:sldId id="285" r:id="rId8"/>
    <p:sldId id="260" r:id="rId9"/>
    <p:sldId id="277" r:id="rId10"/>
    <p:sldId id="284" r:id="rId11"/>
    <p:sldId id="286" r:id="rId12"/>
    <p:sldId id="261" r:id="rId13"/>
    <p:sldId id="274" r:id="rId14"/>
    <p:sldId id="280" r:id="rId15"/>
    <p:sldId id="278" r:id="rId16"/>
    <p:sldId id="279" r:id="rId17"/>
    <p:sldId id="262" r:id="rId18"/>
    <p:sldId id="263" r:id="rId19"/>
    <p:sldId id="264" r:id="rId20"/>
    <p:sldId id="265" r:id="rId21"/>
    <p:sldId id="266" r:id="rId22"/>
    <p:sldId id="267" r:id="rId23"/>
    <p:sldId id="268" r:id="rId24"/>
    <p:sldId id="269" r:id="rId25"/>
    <p:sldId id="270" r:id="rId26"/>
    <p:sldId id="271" r:id="rId27"/>
    <p:sldId id="272" r:id="rId28"/>
    <p:sldId id="275" r:id="rId2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olo isosce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E109727-FDAC-41AF-B03E-5DCE64765913}" type="datetimeFigureOut">
              <a:rPr lang="it-IT" smtClean="0"/>
              <a:pPr/>
              <a:t>15/02/2018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C57211B-D3C3-409E-9B73-569019A6D9D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09727-FDAC-41AF-B03E-5DCE64765913}" type="datetimeFigureOut">
              <a:rPr lang="it-IT" smtClean="0"/>
              <a:pPr/>
              <a:t>15/02/2018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211B-D3C3-409E-9B73-569019A6D9D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09727-FDAC-41AF-B03E-5DCE64765913}" type="datetimeFigureOut">
              <a:rPr lang="it-IT" smtClean="0"/>
              <a:pPr/>
              <a:t>15/02/2018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211B-D3C3-409E-9B73-569019A6D9D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E109727-FDAC-41AF-B03E-5DCE64765913}" type="datetimeFigureOut">
              <a:rPr lang="it-IT" smtClean="0"/>
              <a:pPr/>
              <a:t>15/02/2018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211B-D3C3-409E-9B73-569019A6D9D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olo rettangolo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angolo isosce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E109727-FDAC-41AF-B03E-5DCE64765913}" type="datetimeFigureOut">
              <a:rPr lang="it-IT" smtClean="0"/>
              <a:pPr/>
              <a:t>15/02/2018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C57211B-D3C3-409E-9B73-569019A6D9DE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11" name="Connettore 1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E109727-FDAC-41AF-B03E-5DCE64765913}" type="datetimeFigureOut">
              <a:rPr lang="it-IT" smtClean="0"/>
              <a:pPr/>
              <a:t>15/02/2018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C57211B-D3C3-409E-9B73-569019A6D9D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E109727-FDAC-41AF-B03E-5DCE64765913}" type="datetimeFigureOut">
              <a:rPr lang="it-IT" smtClean="0"/>
              <a:pPr/>
              <a:t>15/02/2018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C57211B-D3C3-409E-9B73-569019A6D9D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09727-FDAC-41AF-B03E-5DCE64765913}" type="datetimeFigureOut">
              <a:rPr lang="it-IT" smtClean="0"/>
              <a:pPr/>
              <a:t>15/02/2018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211B-D3C3-409E-9B73-569019A6D9D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E109727-FDAC-41AF-B03E-5DCE64765913}" type="datetimeFigureOut">
              <a:rPr lang="it-IT" smtClean="0"/>
              <a:pPr/>
              <a:t>15/02/2018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C57211B-D3C3-409E-9B73-569019A6D9D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E109727-FDAC-41AF-B03E-5DCE64765913}" type="datetimeFigureOut">
              <a:rPr lang="it-IT" smtClean="0"/>
              <a:pPr/>
              <a:t>15/02/2018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C57211B-D3C3-409E-9B73-569019A6D9D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E109727-FDAC-41AF-B03E-5DCE64765913}" type="datetimeFigureOut">
              <a:rPr lang="it-IT" smtClean="0"/>
              <a:pPr/>
              <a:t>15/02/2018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C57211B-D3C3-409E-9B73-569019A6D9D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olo rettangolo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nettore 1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E109727-FDAC-41AF-B03E-5DCE64765913}" type="datetimeFigureOut">
              <a:rPr lang="it-IT" smtClean="0"/>
              <a:pPr/>
              <a:t>15/02/2018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C57211B-D3C3-409E-9B73-569019A6D9DE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doc-valutazione-corretto-1-1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it-IT" dirty="0" smtClean="0"/>
              <a:t>09 febbraio 2018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7504" y="2852936"/>
            <a:ext cx="8856984" cy="1944216"/>
          </a:xfrm>
        </p:spPr>
        <p:txBody>
          <a:bodyPr>
            <a:normAutofit/>
          </a:bodyPr>
          <a:lstStyle/>
          <a:p>
            <a:pPr algn="ctr"/>
            <a:endParaRPr lang="it-IT" dirty="0" smtClean="0">
              <a:solidFill>
                <a:schemeClr val="tx1"/>
              </a:solidFill>
            </a:endParaRPr>
          </a:p>
          <a:p>
            <a:pPr algn="ctr"/>
            <a:r>
              <a:rPr lang="it-IT" b="1" dirty="0" smtClean="0">
                <a:solidFill>
                  <a:schemeClr val="tx1"/>
                </a:solidFill>
              </a:rPr>
              <a:t>VALUTAZIONE,PROVE INVALSI, ESAME DI STATO </a:t>
            </a:r>
          </a:p>
          <a:p>
            <a:pPr algn="ctr"/>
            <a:endParaRPr lang="it-IT" dirty="0">
              <a:solidFill>
                <a:schemeClr val="tx1"/>
              </a:solidFill>
            </a:endParaRPr>
          </a:p>
          <a:p>
            <a:pPr algn="ctr"/>
            <a:r>
              <a:rPr lang="it-IT" b="1" dirty="0" smtClean="0">
                <a:solidFill>
                  <a:schemeClr val="tx1"/>
                </a:solidFill>
              </a:rPr>
              <a:t>COSA CAMBIA</a:t>
            </a:r>
            <a:endParaRPr lang="it-IT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336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>
            <a:normAutofit/>
          </a:bodyPr>
          <a:lstStyle/>
          <a:p>
            <a:pPr algn="ctr"/>
            <a:r>
              <a:rPr lang="it-IT" sz="3200" b="1" dirty="0" smtClean="0"/>
              <a:t>GRIGLIA PER LA VALUTAZIONE DEL COMPORTAMENTO - ESEMPIO</a:t>
            </a:r>
            <a:endParaRPr lang="it-IT" sz="3200" b="1" dirty="0"/>
          </a:p>
        </p:txBody>
      </p:sp>
      <p:pic>
        <p:nvPicPr>
          <p:cNvPr id="4" name="Immagine 3" descr="compor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196752"/>
            <a:ext cx="8568952" cy="5472608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-252536" y="0"/>
            <a:ext cx="9396536" cy="1052736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 smtClean="0"/>
              <a:t>VALUTAZIONE DEL COMPORTAMENTO - INDICATORI</a:t>
            </a:r>
            <a:endParaRPr lang="it-IT" sz="2800" b="1" dirty="0"/>
          </a:p>
        </p:txBody>
      </p:sp>
      <p:sp>
        <p:nvSpPr>
          <p:cNvPr id="6" name="Rettangolo 5"/>
          <p:cNvSpPr/>
          <p:nvPr/>
        </p:nvSpPr>
        <p:spPr>
          <a:xfrm>
            <a:off x="0" y="980729"/>
            <a:ext cx="9143999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/>
            <a:r>
              <a:rPr lang="it-IT" sz="2200" b="1" dirty="0" smtClean="0">
                <a:latin typeface="Calibri"/>
              </a:rPr>
              <a:t>SÉ</a:t>
            </a:r>
          </a:p>
          <a:p>
            <a:pPr fontAlgn="b"/>
            <a:r>
              <a:rPr lang="it-IT" sz="2200" dirty="0" smtClean="0">
                <a:latin typeface="Calibri"/>
              </a:rPr>
              <a:t>10-9 (LIVELLO ALTO) L’alunno dimostra autonomia, efficienza e sicurezza nella cura di sé. Consapevole dei propri punti di forza e di debolezza, conosce e mette in atto le strategie per valorizzare i primi e rimediare ai secondi (</a:t>
            </a:r>
            <a:r>
              <a:rPr lang="it-IT" sz="2200" dirty="0" err="1" smtClean="0">
                <a:latin typeface="Calibri"/>
              </a:rPr>
              <a:t>automiglioramento</a:t>
            </a:r>
            <a:r>
              <a:rPr lang="it-IT" sz="2200" dirty="0" smtClean="0">
                <a:latin typeface="Calibri"/>
              </a:rPr>
              <a:t>). Ha chiari i primi passaggi di un progetto di vita personale e socialmente valido.</a:t>
            </a:r>
          </a:p>
          <a:p>
            <a:pPr fontAlgn="b"/>
            <a:r>
              <a:rPr lang="it-IT" sz="2200" b="1" dirty="0" smtClean="0">
                <a:latin typeface="Calibri"/>
              </a:rPr>
              <a:t>ALTRI</a:t>
            </a:r>
            <a:endParaRPr lang="it-IT" sz="2200" dirty="0" smtClean="0">
              <a:latin typeface="Calibri"/>
            </a:endParaRPr>
          </a:p>
          <a:p>
            <a:pPr fontAlgn="b"/>
            <a:r>
              <a:rPr lang="it-IT" sz="2200" dirty="0" smtClean="0">
                <a:latin typeface="Calibri"/>
              </a:rPr>
              <a:t>8-7 (LIVELLO INTERMEDIO) L’alunno riconosce le diverse situazioni comunicative e utilizza un linguaggio/lessico adeguato. Attivo e collaborativo, si impegna a creare un ambiente funzionale al compito. Gestisce i materiali e gli spazi con ordine e rispetto.</a:t>
            </a:r>
          </a:p>
          <a:p>
            <a:pPr fontAlgn="b"/>
            <a:r>
              <a:rPr lang="it-IT" sz="2200" b="1" dirty="0" smtClean="0">
                <a:latin typeface="Calibri"/>
              </a:rPr>
              <a:t>MONDO</a:t>
            </a:r>
          </a:p>
          <a:p>
            <a:pPr fontAlgn="b"/>
            <a:r>
              <a:rPr lang="it-IT" sz="2200" dirty="0" smtClean="0">
                <a:latin typeface="Calibri"/>
              </a:rPr>
              <a:t>6 (LIVELLO BASE) L’alunno conosce e/o comunque applica le regole sociali e quelle scolastiche in modo funzionale (alle proprie convenienze) e/o discontinuo; non sempre assolve ai propri doveri e rispetta i diritti altrui. Partecipa in modo marginale alle attività di socializzazione che si svolgono a scuola.</a:t>
            </a:r>
          </a:p>
          <a:p>
            <a:pPr fontAlgn="b"/>
            <a:endParaRPr lang="it-IT" b="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/>
          <a:lstStyle/>
          <a:p>
            <a:pPr algn="ctr"/>
            <a:r>
              <a:rPr lang="it-IT" sz="4400" dirty="0">
                <a:highlight>
                  <a:srgbClr val="FFFF66"/>
                </a:highlight>
              </a:rPr>
              <a:t>PROVE INVALSI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it-IT" sz="3200" b="1" dirty="0">
                <a:latin typeface="Calibri" pitchFamily="34"/>
              </a:rPr>
              <a:t>La prova </a:t>
            </a:r>
            <a:r>
              <a:rPr lang="it-IT" sz="3200" b="1" dirty="0" smtClean="0">
                <a:latin typeface="Calibri" pitchFamily="34"/>
              </a:rPr>
              <a:t>INVALSI  </a:t>
            </a:r>
            <a:r>
              <a:rPr lang="it-IT" sz="3200" b="1" dirty="0">
                <a:latin typeface="Calibri" pitchFamily="34"/>
              </a:rPr>
              <a:t>non fa più parte </a:t>
            </a:r>
            <a:r>
              <a:rPr lang="it-IT" sz="3200" b="1" dirty="0" smtClean="0">
                <a:latin typeface="Calibri" pitchFamily="34"/>
              </a:rPr>
              <a:t>dell’Esame </a:t>
            </a:r>
            <a:r>
              <a:rPr lang="it-IT" sz="3200" b="1" dirty="0">
                <a:latin typeface="Calibri" pitchFamily="34"/>
              </a:rPr>
              <a:t>di Stato, è svolta nel corso dell’anno </a:t>
            </a:r>
            <a:r>
              <a:rPr lang="it-IT" sz="3200" b="1" dirty="0" smtClean="0">
                <a:latin typeface="Calibri" pitchFamily="34"/>
              </a:rPr>
              <a:t>(aprile </a:t>
            </a:r>
            <a:r>
              <a:rPr lang="it-IT" sz="3200" b="1" dirty="0">
                <a:latin typeface="Calibri" pitchFamily="34"/>
              </a:rPr>
              <a:t>: in giornate definite da INVALSI ) e costituisce </a:t>
            </a:r>
            <a:r>
              <a:rPr lang="it-IT" sz="3200" b="1" u="sng" dirty="0" smtClean="0">
                <a:latin typeface="Calibri" pitchFamily="34"/>
              </a:rPr>
              <a:t>CONDIZIONE OBBLIGATORIA</a:t>
            </a:r>
            <a:r>
              <a:rPr lang="it-IT" sz="3200" b="1" dirty="0" smtClean="0">
                <a:latin typeface="Calibri" pitchFamily="34"/>
              </a:rPr>
              <a:t> per </a:t>
            </a:r>
            <a:r>
              <a:rPr lang="it-IT" sz="3200" b="1" dirty="0">
                <a:latin typeface="Calibri" pitchFamily="34"/>
              </a:rPr>
              <a:t>l'ammissione all'esame di stato</a:t>
            </a:r>
          </a:p>
          <a:p>
            <a:pPr lvl="0">
              <a:buNone/>
            </a:pPr>
            <a:endParaRPr lang="it-IT" sz="3200" b="1" dirty="0">
              <a:latin typeface="Calibri" pitchFamily="34"/>
            </a:endParaRPr>
          </a:p>
          <a:p>
            <a:pPr lvl="0">
              <a:buNone/>
            </a:pPr>
            <a:r>
              <a:rPr lang="it-IT" sz="3200" b="1" dirty="0">
                <a:latin typeface="Calibri" pitchFamily="34"/>
              </a:rPr>
              <a:t>La prova verte su: </a:t>
            </a:r>
            <a:r>
              <a:rPr lang="it-IT" sz="3200" b="1" dirty="0" smtClean="0">
                <a:latin typeface="Calibri" pitchFamily="34"/>
              </a:rPr>
              <a:t>ITALIANO, MATEMATICA E INGLESE.</a:t>
            </a:r>
            <a:endParaRPr lang="it-IT" sz="3200" b="1" dirty="0">
              <a:latin typeface="Calibri" pitchFamily="34"/>
            </a:endParaRPr>
          </a:p>
          <a:p>
            <a:pPr lvl="0">
              <a:buNone/>
            </a:pPr>
            <a:endParaRPr lang="it-IT" sz="3200" b="1" dirty="0">
              <a:latin typeface="Calibri" pitchFamily="34"/>
            </a:endParaRPr>
          </a:p>
          <a:p>
            <a:pPr lvl="0">
              <a:buNone/>
            </a:pPr>
            <a:r>
              <a:rPr lang="it-IT" sz="3200" b="1" dirty="0">
                <a:latin typeface="Calibri" pitchFamily="34"/>
              </a:rPr>
              <a:t>L’introduzione dell’inglese, nell’ambito della prova, si propone la finalità di </a:t>
            </a:r>
            <a:r>
              <a:rPr lang="it-IT" sz="3200" b="1" dirty="0" smtClean="0">
                <a:latin typeface="Calibri" pitchFamily="34"/>
              </a:rPr>
              <a:t>certificare  </a:t>
            </a:r>
            <a:r>
              <a:rPr lang="it-IT" sz="3200" b="1" dirty="0">
                <a:latin typeface="Calibri" pitchFamily="34"/>
              </a:rPr>
              <a:t>le abilità di comprensione e uso della lingua inglese in linea con il Quadro Comune di Riferimento Europeo per le lingue.</a:t>
            </a:r>
          </a:p>
          <a:p>
            <a:pPr lvl="0">
              <a:buNone/>
            </a:pPr>
            <a:endParaRPr lang="it-IT" sz="3200" b="1" dirty="0">
              <a:latin typeface="Calibri" pitchFamily="34"/>
            </a:endParaRPr>
          </a:p>
          <a:p>
            <a:pPr lvl="0">
              <a:buNone/>
            </a:pPr>
            <a:r>
              <a:rPr lang="it-IT" sz="3200" b="1" dirty="0">
                <a:latin typeface="Calibri" pitchFamily="34"/>
              </a:rPr>
              <a:t>La prova sarà computer </a:t>
            </a:r>
            <a:r>
              <a:rPr lang="it-IT" sz="3200" b="1" dirty="0" err="1">
                <a:latin typeface="Calibri" pitchFamily="34"/>
              </a:rPr>
              <a:t>based</a:t>
            </a:r>
            <a:r>
              <a:rPr lang="it-IT" sz="3200" b="1" dirty="0">
                <a:latin typeface="Calibri" pitchFamily="34"/>
              </a:rPr>
              <a:t>.</a:t>
            </a:r>
          </a:p>
          <a:p>
            <a:pPr lvl="0">
              <a:buNone/>
            </a:pPr>
            <a:endParaRPr lang="it-IT" sz="3200" b="1" dirty="0">
              <a:latin typeface="Calibri" pitchFamily="34"/>
            </a:endParaRPr>
          </a:p>
          <a:p>
            <a:pPr lvl="0">
              <a:buNone/>
            </a:pPr>
            <a:r>
              <a:rPr lang="it-IT" sz="3200" b="1" dirty="0">
                <a:latin typeface="Calibri" pitchFamily="34"/>
              </a:rPr>
              <a:t>L'esito della prova , pur costituendo  requisito d’ammissione all’esame </a:t>
            </a:r>
            <a:endParaRPr lang="it-IT" sz="3200" b="1" dirty="0" smtClean="0">
              <a:latin typeface="Calibri" pitchFamily="34"/>
            </a:endParaRPr>
          </a:p>
          <a:p>
            <a:pPr lvl="0">
              <a:buNone/>
            </a:pPr>
            <a:r>
              <a:rPr lang="it-IT" sz="3200" b="1" dirty="0" smtClean="0">
                <a:latin typeface="Calibri" pitchFamily="34"/>
              </a:rPr>
              <a:t>di Stato, NON INFLUISCE SUL VOTO FINALE.</a:t>
            </a:r>
          </a:p>
          <a:p>
            <a:endParaRPr lang="it-IT" sz="3200" b="1" dirty="0" smtClean="0">
              <a:latin typeface="Calibri" pitchFamily="34"/>
            </a:endParaRPr>
          </a:p>
          <a:p>
            <a:pPr>
              <a:buNone/>
            </a:pPr>
            <a:r>
              <a:rPr lang="it-IT" sz="3200" b="1" dirty="0" smtClean="0">
                <a:latin typeface="Calibri" pitchFamily="34"/>
              </a:rPr>
              <a:t>Prima dell’Esame di Stato, ai genitori verrà tuttavia consegnata la valutazione di tali prove, in forma descrittiva, del livello raggiunto per ciascuna disciplina oggetto della rilevazione 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xmlns="" val="187468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 Proposta organizzativa per lo svolgimento delle prove INVALSI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882808"/>
            <a:ext cx="8435280" cy="4572000"/>
          </a:xfrm>
        </p:spPr>
        <p:txBody>
          <a:bodyPr>
            <a:normAutofit/>
          </a:bodyPr>
          <a:lstStyle/>
          <a:p>
            <a:r>
              <a:rPr lang="it-IT" sz="2600" b="1" dirty="0" smtClean="0"/>
              <a:t>PERIODO CONCESSO:  </a:t>
            </a:r>
            <a:r>
              <a:rPr lang="it-IT" sz="2600" dirty="0" smtClean="0"/>
              <a:t>dal 9 aprile al 21 aprile</a:t>
            </a:r>
          </a:p>
          <a:p>
            <a:r>
              <a:rPr lang="it-IT" sz="2600" b="1" dirty="0" smtClean="0"/>
              <a:t>PERIODO </a:t>
            </a:r>
            <a:r>
              <a:rPr lang="it-IT" sz="2600" b="1" dirty="0" err="1" smtClean="0"/>
              <a:t>DI</a:t>
            </a:r>
            <a:r>
              <a:rPr lang="it-IT" sz="2600" b="1" dirty="0" smtClean="0"/>
              <a:t> SOMMINISTRAZIONE: </a:t>
            </a:r>
            <a:r>
              <a:rPr lang="it-IT" sz="2600" dirty="0" smtClean="0"/>
              <a:t>dal 9 aprile al 16 aprile </a:t>
            </a:r>
          </a:p>
          <a:p>
            <a:r>
              <a:rPr lang="it-IT" sz="2600" b="1" dirty="0" err="1" smtClean="0"/>
              <a:t>N.ALUNNI</a:t>
            </a:r>
            <a:r>
              <a:rPr lang="it-IT" sz="2600" b="1" dirty="0" smtClean="0"/>
              <a:t> TOTALE =  126</a:t>
            </a:r>
            <a:endParaRPr lang="it-IT" sz="2600" dirty="0" smtClean="0"/>
          </a:p>
          <a:p>
            <a:r>
              <a:rPr lang="it-IT" sz="2600" b="1" dirty="0" err="1" smtClean="0"/>
              <a:t>SC.SECONDARIA</a:t>
            </a:r>
            <a:r>
              <a:rPr lang="it-IT" sz="2600" b="1" dirty="0" smtClean="0"/>
              <a:t>  </a:t>
            </a:r>
            <a:r>
              <a:rPr lang="it-IT" sz="2600" b="1" dirty="0" err="1" smtClean="0"/>
              <a:t>DI</a:t>
            </a:r>
            <a:r>
              <a:rPr lang="it-IT" sz="2600" b="1" dirty="0" smtClean="0"/>
              <a:t> I GRADO   MAGHERNO  =  </a:t>
            </a:r>
            <a:r>
              <a:rPr lang="it-IT" sz="2600" dirty="0" smtClean="0"/>
              <a:t>TOTALE 34 alunni 	</a:t>
            </a:r>
            <a:r>
              <a:rPr lang="it-IT" sz="2600" b="1" dirty="0" smtClean="0"/>
              <a:t>		 </a:t>
            </a:r>
            <a:endParaRPr lang="it-IT" sz="2600" dirty="0" smtClean="0"/>
          </a:p>
          <a:p>
            <a:r>
              <a:rPr lang="it-IT" sz="2600" b="1" dirty="0" err="1" smtClean="0"/>
              <a:t>SC</a:t>
            </a:r>
            <a:r>
              <a:rPr lang="it-IT" sz="2600" b="1" dirty="0" smtClean="0"/>
              <a:t>. SECONDARIA </a:t>
            </a:r>
            <a:r>
              <a:rPr lang="it-IT" sz="2600" b="1" dirty="0" err="1" smtClean="0"/>
              <a:t>DI</a:t>
            </a:r>
            <a:r>
              <a:rPr lang="it-IT" sz="2600" b="1" dirty="0" smtClean="0"/>
              <a:t> I GRADO MIRADOLO =         </a:t>
            </a:r>
            <a:r>
              <a:rPr lang="it-IT" sz="2600" dirty="0" smtClean="0"/>
              <a:t>TOTALE 35 alunni</a:t>
            </a:r>
          </a:p>
          <a:p>
            <a:r>
              <a:rPr lang="it-IT" sz="2600" b="1" dirty="0" err="1" smtClean="0"/>
              <a:t>SC.SECONDARIA</a:t>
            </a:r>
            <a:r>
              <a:rPr lang="it-IT" sz="2600" b="1" dirty="0" smtClean="0"/>
              <a:t> </a:t>
            </a:r>
            <a:r>
              <a:rPr lang="it-IT" sz="2600" b="1" dirty="0" err="1" smtClean="0"/>
              <a:t>DI</a:t>
            </a:r>
            <a:r>
              <a:rPr lang="it-IT" sz="2600" b="1" dirty="0" smtClean="0"/>
              <a:t> I GRADO </a:t>
            </a:r>
            <a:r>
              <a:rPr lang="it-IT" sz="2600" b="1" dirty="0" err="1" smtClean="0"/>
              <a:t>VILLANTERIO=</a:t>
            </a:r>
            <a:r>
              <a:rPr lang="it-IT" sz="2600" b="1" dirty="0" smtClean="0"/>
              <a:t>   </a:t>
            </a:r>
            <a:r>
              <a:rPr lang="it-IT" sz="2600" dirty="0" smtClean="0"/>
              <a:t>TOTALE 57 alunni</a:t>
            </a:r>
          </a:p>
          <a:p>
            <a:pPr>
              <a:buNone/>
            </a:pP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xmlns="" val="202667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DURATA PROVE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smtClean="0"/>
              <a:t>ITALIANO = 90’</a:t>
            </a:r>
            <a:endParaRPr lang="it-IT" dirty="0" smtClean="0"/>
          </a:p>
          <a:p>
            <a:r>
              <a:rPr lang="it-IT" b="1" dirty="0" smtClean="0"/>
              <a:t>MATEMATICA = 90’</a:t>
            </a:r>
            <a:endParaRPr lang="it-IT" dirty="0" smtClean="0"/>
          </a:p>
          <a:p>
            <a:r>
              <a:rPr lang="it-IT" b="1" dirty="0" smtClean="0"/>
              <a:t>LINGUA INGLESE = 2 parti  : </a:t>
            </a:r>
          </a:p>
          <a:p>
            <a:r>
              <a:rPr lang="it-IT" b="1" dirty="0" smtClean="0"/>
              <a:t>40’ = 1° parte   ( </a:t>
            </a:r>
            <a:r>
              <a:rPr lang="it-IT" b="1" dirty="0" err="1" smtClean="0"/>
              <a:t>reading</a:t>
            </a:r>
            <a:r>
              <a:rPr lang="it-IT" b="1" dirty="0" smtClean="0"/>
              <a:t> / </a:t>
            </a:r>
            <a:r>
              <a:rPr lang="it-IT" b="1" dirty="0" err="1" smtClean="0"/>
              <a:t>use</a:t>
            </a:r>
            <a:r>
              <a:rPr lang="it-IT" b="1" dirty="0" smtClean="0"/>
              <a:t> </a:t>
            </a:r>
            <a:r>
              <a:rPr lang="it-IT" b="1" dirty="0" err="1" smtClean="0"/>
              <a:t>of</a:t>
            </a:r>
            <a:r>
              <a:rPr lang="it-IT" b="1" dirty="0" smtClean="0"/>
              <a:t> English)         </a:t>
            </a:r>
          </a:p>
          <a:p>
            <a:pPr>
              <a:buNone/>
            </a:pPr>
            <a:r>
              <a:rPr lang="it-IT" b="1" dirty="0" smtClean="0"/>
              <a:t>   10 ‘  INTERVALLO</a:t>
            </a:r>
            <a:endParaRPr lang="it-IT" dirty="0" smtClean="0"/>
          </a:p>
          <a:p>
            <a:r>
              <a:rPr lang="it-IT" b="1" dirty="0" smtClean="0"/>
              <a:t>40’= 2° parte (</a:t>
            </a:r>
            <a:r>
              <a:rPr lang="it-IT" b="1" dirty="0" err="1" smtClean="0"/>
              <a:t>listening</a:t>
            </a:r>
            <a:r>
              <a:rPr lang="it-IT" b="1" dirty="0" smtClean="0"/>
              <a:t> )</a:t>
            </a: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1399032"/>
          </a:xfrm>
        </p:spPr>
        <p:txBody>
          <a:bodyPr>
            <a:normAutofit/>
          </a:bodyPr>
          <a:lstStyle/>
          <a:p>
            <a:r>
              <a:rPr lang="it-IT" sz="2800" b="1" dirty="0" smtClean="0"/>
              <a:t>REGOLE </a:t>
            </a:r>
            <a:r>
              <a:rPr lang="it-IT" sz="2800" b="1" dirty="0" err="1" smtClean="0"/>
              <a:t>DI</a:t>
            </a:r>
            <a:r>
              <a:rPr lang="it-IT" sz="2800" b="1" dirty="0" smtClean="0"/>
              <a:t> SOMMINISTRAZIONE GENERALI (da INVALSI)</a:t>
            </a:r>
            <a:endParaRPr lang="it-IT" sz="28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TUTTE le prove COMPUTER BASED</a:t>
            </a:r>
          </a:p>
          <a:p>
            <a:r>
              <a:rPr lang="it-IT" dirty="0" smtClean="0"/>
              <a:t>Docenti somministratori/sorveglianti NON DELLA DISCIPLINA  </a:t>
            </a:r>
            <a:r>
              <a:rPr lang="it-IT" dirty="0" err="1" smtClean="0"/>
              <a:t>DI</a:t>
            </a:r>
            <a:r>
              <a:rPr lang="it-IT" dirty="0" smtClean="0"/>
              <a:t> SVOLGIMENTO</a:t>
            </a:r>
          </a:p>
          <a:p>
            <a:r>
              <a:rPr lang="it-IT" dirty="0" smtClean="0"/>
              <a:t>CONDIZIONI </a:t>
            </a:r>
            <a:r>
              <a:rPr lang="it-IT" dirty="0" err="1" smtClean="0"/>
              <a:t>DI</a:t>
            </a:r>
            <a:r>
              <a:rPr lang="it-IT" dirty="0" smtClean="0"/>
              <a:t> MASSIMA SERENITA’ di svolgimento per gli alunni ( ambienti non disturbati/ distanza fra i banchi di </a:t>
            </a:r>
            <a:r>
              <a:rPr lang="it-IT" dirty="0" err="1" smtClean="0"/>
              <a:t>ca</a:t>
            </a:r>
            <a:r>
              <a:rPr lang="it-IT" dirty="0" smtClean="0"/>
              <a:t> 60/80cm, nessuna interferenza con fattori esterni di disturbo, concessione di tempi aggiuntivi (15 min. ) per alunni DSA</a:t>
            </a:r>
            <a:endParaRPr lang="it-IT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ORGANIZZAZIONE IC VILLANTERIO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it-IT" b="1" dirty="0" smtClean="0"/>
              <a:t>ALLESTIMENTO PRESSO OGNI PLESSO  </a:t>
            </a:r>
            <a:r>
              <a:rPr lang="it-IT" dirty="0" smtClean="0"/>
              <a:t>di uno SPAZIO fisico differente dalle aule curricolari con posizionamento di 20/21 postazioni regolari</a:t>
            </a:r>
          </a:p>
          <a:p>
            <a:r>
              <a:rPr lang="it-IT" b="1" dirty="0" err="1" smtClean="0"/>
              <a:t>SC</a:t>
            </a:r>
            <a:r>
              <a:rPr lang="it-IT" b="1" dirty="0" smtClean="0"/>
              <a:t>. SECONDARIA </a:t>
            </a:r>
            <a:r>
              <a:rPr lang="it-IT" b="1" dirty="0" err="1" smtClean="0"/>
              <a:t>DI</a:t>
            </a:r>
            <a:r>
              <a:rPr lang="it-IT" b="1" dirty="0" smtClean="0"/>
              <a:t> I GRADO MIRADOLO = </a:t>
            </a:r>
            <a:r>
              <a:rPr lang="it-IT" dirty="0" smtClean="0"/>
              <a:t>AULA NON OCCUPATA e/o Presso Scuola Primaria </a:t>
            </a:r>
          </a:p>
          <a:p>
            <a:r>
              <a:rPr lang="it-IT" b="1" dirty="0" err="1" smtClean="0"/>
              <a:t>SC</a:t>
            </a:r>
            <a:r>
              <a:rPr lang="it-IT" b="1" dirty="0" smtClean="0"/>
              <a:t>. SECONDARIA </a:t>
            </a:r>
            <a:r>
              <a:rPr lang="it-IT" b="1" dirty="0" err="1" smtClean="0"/>
              <a:t>DI</a:t>
            </a:r>
            <a:r>
              <a:rPr lang="it-IT" b="1" dirty="0" smtClean="0"/>
              <a:t> I GRADO VILLANTERIO =       </a:t>
            </a:r>
            <a:r>
              <a:rPr lang="it-IT" dirty="0" smtClean="0"/>
              <a:t>AULA SEMINTERRATO</a:t>
            </a:r>
          </a:p>
          <a:p>
            <a:r>
              <a:rPr lang="it-IT" b="1" dirty="0" err="1" smtClean="0"/>
              <a:t>SC.SECONDARIA</a:t>
            </a:r>
            <a:r>
              <a:rPr lang="it-IT" b="1" dirty="0" smtClean="0"/>
              <a:t>  </a:t>
            </a:r>
            <a:r>
              <a:rPr lang="it-IT" b="1" dirty="0" err="1" smtClean="0"/>
              <a:t>DI</a:t>
            </a:r>
            <a:r>
              <a:rPr lang="it-IT" b="1" dirty="0" smtClean="0"/>
              <a:t> I GRADO MAGHERNO = </a:t>
            </a:r>
            <a:r>
              <a:rPr lang="it-IT" dirty="0" smtClean="0"/>
              <a:t>TRASFERIMENTO alunni  NELLA SEDE </a:t>
            </a:r>
            <a:r>
              <a:rPr lang="it-IT" dirty="0" err="1" smtClean="0"/>
              <a:t>DI</a:t>
            </a:r>
            <a:r>
              <a:rPr lang="it-IT" dirty="0" smtClean="0"/>
              <a:t> VILLANTERIO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8892480" cy="1556792"/>
          </a:xfrm>
        </p:spPr>
        <p:txBody>
          <a:bodyPr>
            <a:normAutofit/>
          </a:bodyPr>
          <a:lstStyle/>
          <a:p>
            <a:pPr algn="ctr"/>
            <a:r>
              <a:rPr lang="it-IT" sz="4400" dirty="0">
                <a:highlight>
                  <a:srgbClr val="FFFF66"/>
                </a:highlight>
              </a:rPr>
              <a:t>VALIDAZIONE ANNO SCOLASTICO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>
            <a:normAutofit fontScale="55000" lnSpcReduction="20000"/>
          </a:bodyPr>
          <a:lstStyle/>
          <a:p>
            <a:pPr marL="0" lvl="0" indent="0" algn="just">
              <a:buNone/>
            </a:pPr>
            <a:r>
              <a:rPr lang="it-IT" sz="4200" b="1" dirty="0">
                <a:latin typeface="Calibri" pitchFamily="34"/>
              </a:rPr>
              <a:t>Ai fini della validità dell'anno è richiesta la frequenza di almeno tre quarti dell'orario </a:t>
            </a:r>
            <a:r>
              <a:rPr lang="it-IT" sz="4200" b="1" dirty="0" smtClean="0">
                <a:latin typeface="Calibri" pitchFamily="34"/>
              </a:rPr>
              <a:t>annuale (OSSIA LA  FREQUENZA DI ALMENO TRE QUARTI - 75% - DEL MONTE-ORE ANNUALE, COMPRENSIVO DI TUTTE LE ATTIVITÀ DIDATTICHE, CHE RIENTRANO NEL CURRICOLO INDIVIDUALE DI CIASCUNO STUDENTE).</a:t>
            </a:r>
          </a:p>
          <a:p>
            <a:pPr marL="0" lvl="0" indent="0" algn="just">
              <a:buNone/>
            </a:pPr>
            <a:r>
              <a:rPr lang="it-IT" sz="4200" b="1" dirty="0" smtClean="0">
                <a:latin typeface="Calibri" pitchFamily="34"/>
              </a:rPr>
              <a:t>Per </a:t>
            </a:r>
            <a:r>
              <a:rPr lang="it-IT" sz="4200" b="1" dirty="0">
                <a:latin typeface="Calibri" pitchFamily="34"/>
              </a:rPr>
              <a:t>casi eccezionali, le istituzioni scolastiche possono autonomamente stabilire motivate deroghe al suddetto limite (D. </a:t>
            </a:r>
            <a:r>
              <a:rPr lang="it-IT" sz="4200" b="1" dirty="0" err="1">
                <a:latin typeface="Calibri" pitchFamily="34"/>
              </a:rPr>
              <a:t>Lgs</a:t>
            </a:r>
            <a:r>
              <a:rPr lang="it-IT" sz="4200" b="1" dirty="0">
                <a:latin typeface="Calibri" pitchFamily="34"/>
              </a:rPr>
              <a:t>. </a:t>
            </a:r>
            <a:r>
              <a:rPr lang="it-IT" sz="4200" b="1" dirty="0" smtClean="0">
                <a:latin typeface="Calibri" pitchFamily="34"/>
              </a:rPr>
              <a:t>59/2004 - art</a:t>
            </a:r>
            <a:r>
              <a:rPr lang="it-IT" sz="4200" b="1" dirty="0">
                <a:latin typeface="Calibri" pitchFamily="34"/>
              </a:rPr>
              <a:t>. 11, comma 1).</a:t>
            </a:r>
          </a:p>
          <a:p>
            <a:pPr marL="0" lvl="0" indent="0" algn="just">
              <a:buNone/>
            </a:pPr>
            <a:r>
              <a:rPr lang="it-IT" sz="4200" b="1" dirty="0">
                <a:latin typeface="Calibri" pitchFamily="34"/>
              </a:rPr>
              <a:t>Le motivate deroghe in casi </a:t>
            </a:r>
            <a:r>
              <a:rPr lang="it-IT" sz="4200" b="1" dirty="0" smtClean="0">
                <a:latin typeface="Calibri" pitchFamily="34"/>
              </a:rPr>
              <a:t>eccezionali  </a:t>
            </a:r>
            <a:r>
              <a:rPr lang="it-IT" sz="4200" b="1" dirty="0">
                <a:latin typeface="Calibri" pitchFamily="34"/>
              </a:rPr>
              <a:t>sono deliberate dal </a:t>
            </a:r>
            <a:r>
              <a:rPr lang="it-IT" sz="4200" b="1" dirty="0" smtClean="0">
                <a:latin typeface="Calibri" pitchFamily="34"/>
              </a:rPr>
              <a:t>Collegio </a:t>
            </a:r>
            <a:r>
              <a:rPr lang="it-IT" sz="4200" b="1" dirty="0">
                <a:latin typeface="Calibri" pitchFamily="34"/>
              </a:rPr>
              <a:t>dei docenti a condizione che le assenze complessive non pregiudichino la possibilità di procedere alla valutazione stessa.</a:t>
            </a:r>
          </a:p>
          <a:p>
            <a:pPr marL="0" lvl="0" indent="0" algn="just">
              <a:buNone/>
            </a:pPr>
            <a:r>
              <a:rPr lang="it-IT" sz="4200" b="1" dirty="0">
                <a:latin typeface="Calibri" pitchFamily="34"/>
              </a:rPr>
              <a:t>L'impossibilità di accedere alla valutazione comporta la non ammissione alla classe successiva o all'esame finale del ciclo.</a:t>
            </a:r>
          </a:p>
          <a:p>
            <a:pPr marL="0" lvl="0" indent="0" algn="just">
              <a:buNone/>
            </a:pPr>
            <a:r>
              <a:rPr lang="it-IT" sz="4200" b="1" dirty="0" smtClean="0">
                <a:latin typeface="Calibri" pitchFamily="34"/>
              </a:rPr>
              <a:t>Sono </a:t>
            </a:r>
            <a:r>
              <a:rPr lang="it-IT" sz="4200" b="1" dirty="0">
                <a:latin typeface="Calibri" pitchFamily="34"/>
              </a:rPr>
              <a:t>computate come ore di assenza:</a:t>
            </a:r>
          </a:p>
          <a:p>
            <a:pPr lvl="0">
              <a:buNone/>
            </a:pPr>
            <a:r>
              <a:rPr lang="it-IT" sz="4200" b="1" dirty="0" smtClean="0">
                <a:latin typeface="Calibri" pitchFamily="34"/>
              </a:rPr>
              <a:t>TN (</a:t>
            </a:r>
            <a:r>
              <a:rPr lang="it-IT" sz="4200" b="1" dirty="0" err="1" smtClean="0">
                <a:latin typeface="Calibri" pitchFamily="34"/>
              </a:rPr>
              <a:t>SC.SEC</a:t>
            </a:r>
            <a:r>
              <a:rPr lang="it-IT" sz="4200" b="1" dirty="0" smtClean="0">
                <a:latin typeface="Calibri" pitchFamily="34"/>
              </a:rPr>
              <a:t>. </a:t>
            </a:r>
            <a:r>
              <a:rPr lang="it-IT" sz="4200" b="1" dirty="0" err="1" smtClean="0">
                <a:latin typeface="Calibri" pitchFamily="34"/>
              </a:rPr>
              <a:t>Magherno</a:t>
            </a:r>
            <a:r>
              <a:rPr lang="it-IT" sz="4200" b="1" dirty="0" smtClean="0">
                <a:latin typeface="Calibri" pitchFamily="34"/>
              </a:rPr>
              <a:t>/</a:t>
            </a:r>
            <a:r>
              <a:rPr lang="it-IT" sz="4200" b="1" dirty="0" err="1" smtClean="0">
                <a:latin typeface="Calibri" pitchFamily="34"/>
              </a:rPr>
              <a:t>Villanterio</a:t>
            </a:r>
            <a:r>
              <a:rPr lang="it-IT" sz="4200" b="1" dirty="0" smtClean="0">
                <a:latin typeface="Calibri" pitchFamily="34"/>
              </a:rPr>
              <a:t>)= 258h = 270 spazi orari = </a:t>
            </a:r>
            <a:r>
              <a:rPr lang="it-IT" sz="4200" b="1" dirty="0" err="1" smtClean="0">
                <a:latin typeface="Calibri" pitchFamily="34"/>
              </a:rPr>
              <a:t>ca</a:t>
            </a:r>
            <a:r>
              <a:rPr lang="it-IT" sz="4200" b="1" dirty="0" smtClean="0">
                <a:latin typeface="Calibri" pitchFamily="34"/>
              </a:rPr>
              <a:t> 45 giorni</a:t>
            </a:r>
          </a:p>
          <a:p>
            <a:pPr lvl="0">
              <a:buNone/>
            </a:pPr>
            <a:r>
              <a:rPr lang="it-IT" sz="4200" b="1" dirty="0" smtClean="0">
                <a:latin typeface="Calibri" pitchFamily="34"/>
              </a:rPr>
              <a:t>TP (</a:t>
            </a:r>
            <a:r>
              <a:rPr lang="it-IT" sz="4200" b="1" dirty="0" err="1" smtClean="0">
                <a:latin typeface="Calibri" pitchFamily="34"/>
              </a:rPr>
              <a:t>SC.SEC.Villanterio</a:t>
            </a:r>
            <a:r>
              <a:rPr lang="it-IT" sz="4200" b="1" dirty="0" smtClean="0">
                <a:latin typeface="Calibri" pitchFamily="34"/>
              </a:rPr>
              <a:t>) = 297h = 336 spazi orari = </a:t>
            </a:r>
            <a:r>
              <a:rPr lang="it-IT" sz="4200" b="1" dirty="0" err="1" smtClean="0">
                <a:latin typeface="Calibri" pitchFamily="34"/>
              </a:rPr>
              <a:t>ca</a:t>
            </a:r>
            <a:r>
              <a:rPr lang="it-IT" sz="4200" b="1" dirty="0" smtClean="0">
                <a:latin typeface="Calibri" pitchFamily="34"/>
              </a:rPr>
              <a:t> 43 giorni</a:t>
            </a:r>
            <a:endParaRPr lang="it-IT" sz="4200" b="1" dirty="0">
              <a:latin typeface="Calibri" pitchFamily="34"/>
            </a:endParaRPr>
          </a:p>
          <a:p>
            <a:pPr marL="0" lvl="0" indent="0" algn="just">
              <a:buNone/>
            </a:pPr>
            <a:endParaRPr lang="it-IT" sz="4200" b="1" dirty="0">
              <a:latin typeface="Calibri" pitchFamily="34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48742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2776"/>
          </a:xfrm>
        </p:spPr>
        <p:txBody>
          <a:bodyPr>
            <a:normAutofit/>
          </a:bodyPr>
          <a:lstStyle/>
          <a:p>
            <a:pPr algn="ctr"/>
            <a:r>
              <a:rPr lang="it-IT" sz="3200" dirty="0" smtClean="0">
                <a:highlight>
                  <a:srgbClr val="FFFF66"/>
                </a:highlight>
              </a:rPr>
              <a:t>AMMISSIONE ALLA CLASSE SUCCESSIVA E </a:t>
            </a:r>
            <a:br>
              <a:rPr lang="it-IT" sz="3200" dirty="0" smtClean="0">
                <a:highlight>
                  <a:srgbClr val="FFFF66"/>
                </a:highlight>
              </a:rPr>
            </a:br>
            <a:r>
              <a:rPr lang="it-IT" sz="3200" dirty="0" smtClean="0">
                <a:highlight>
                  <a:srgbClr val="FFFF66"/>
                </a:highlight>
              </a:rPr>
              <a:t>ALL'ESAME DI STATO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-180528" y="1268760"/>
            <a:ext cx="9324528" cy="6048672"/>
          </a:xfrm>
        </p:spPr>
        <p:txBody>
          <a:bodyPr>
            <a:noAutofit/>
          </a:bodyPr>
          <a:lstStyle/>
          <a:p>
            <a:pPr marL="147240" marR="146520" lvl="0" indent="0" algn="just">
              <a:spcBef>
                <a:spcPts val="6"/>
              </a:spcBef>
              <a:buNone/>
            </a:pPr>
            <a:r>
              <a:rPr lang="x-none" sz="1800" b="1">
                <a:latin typeface="Calibri" pitchFamily="34"/>
              </a:rPr>
              <a:t>Elementi  da considerare per l’ammissione o la non ammissione alla classe successiva o all’esame di Stato :</a:t>
            </a:r>
          </a:p>
          <a:p>
            <a:pPr marL="661590" lvl="0" indent="-285750">
              <a:spcBef>
                <a:spcPts val="14"/>
              </a:spcBef>
              <a:buFont typeface="Wingdings" panose="05000000000000000000" pitchFamily="2" charset="2"/>
              <a:buChar char="v"/>
              <a:tabLst>
                <a:tab pos="1870200" algn="l"/>
              </a:tabLst>
            </a:pPr>
            <a:r>
              <a:rPr lang="x-none" sz="1800" b="1">
                <a:latin typeface="Calibri" pitchFamily="34"/>
              </a:rPr>
              <a:t>il progresso rispetto alla situazione di</a:t>
            </a:r>
            <a:r>
              <a:rPr lang="x-none" sz="1800" b="1" spc="-54">
                <a:latin typeface="Calibri" pitchFamily="34"/>
              </a:rPr>
              <a:t> </a:t>
            </a:r>
            <a:r>
              <a:rPr lang="x-none" sz="1800" b="1">
                <a:latin typeface="Calibri" pitchFamily="34"/>
              </a:rPr>
              <a:t>partenza;</a:t>
            </a:r>
          </a:p>
          <a:p>
            <a:pPr marL="689670" lvl="0" indent="-285750">
              <a:spcBef>
                <a:spcPts val="14"/>
              </a:spcBef>
              <a:buFont typeface="Wingdings" panose="05000000000000000000" pitchFamily="2" charset="2"/>
              <a:buChar char="v"/>
              <a:tabLst>
                <a:tab pos="1787759" algn="l"/>
              </a:tabLst>
            </a:pPr>
            <a:r>
              <a:rPr lang="x-none" sz="1800" b="1">
                <a:latin typeface="Calibri" pitchFamily="34"/>
              </a:rPr>
              <a:t>Il grado di conseguimento degli obiettivi del curricolo esplicito (profitto nelle</a:t>
            </a:r>
            <a:r>
              <a:rPr lang="x-none" sz="1800" b="1" spc="-96">
                <a:latin typeface="Calibri" pitchFamily="34"/>
              </a:rPr>
              <a:t> </a:t>
            </a:r>
            <a:r>
              <a:rPr lang="x-none" sz="1800" b="1">
                <a:latin typeface="Calibri" pitchFamily="34"/>
              </a:rPr>
              <a:t>discipline);</a:t>
            </a:r>
          </a:p>
          <a:p>
            <a:pPr marL="689670" marR="143640" lvl="0" indent="-285750">
              <a:spcBef>
                <a:spcPts val="14"/>
              </a:spcBef>
              <a:buFont typeface="Wingdings" panose="05000000000000000000" pitchFamily="2" charset="2"/>
              <a:buChar char="v"/>
              <a:tabLst>
                <a:tab pos="1861200" algn="l"/>
              </a:tabLst>
            </a:pPr>
            <a:r>
              <a:rPr lang="x-none" sz="1800" b="1">
                <a:latin typeface="Calibri" pitchFamily="34"/>
              </a:rPr>
              <a:t>Il grado di conseguimento del curricolo trasversale (metodo di studio e di lavoro, capacità di comunicazione, capacità</a:t>
            </a:r>
            <a:r>
              <a:rPr lang="x-none" sz="1800" b="1" spc="-11">
                <a:latin typeface="Calibri" pitchFamily="34"/>
              </a:rPr>
              <a:t> </a:t>
            </a:r>
            <a:r>
              <a:rPr lang="x-none" sz="1800" b="1">
                <a:latin typeface="Calibri" pitchFamily="34"/>
              </a:rPr>
              <a:t>logiche);</a:t>
            </a:r>
          </a:p>
          <a:p>
            <a:pPr marL="689670" lvl="0" indent="-285750">
              <a:spcBef>
                <a:spcPts val="26"/>
              </a:spcBef>
              <a:buFont typeface="Wingdings" panose="05000000000000000000" pitchFamily="2" charset="2"/>
              <a:buChar char="v"/>
              <a:tabLst>
                <a:tab pos="1787759" algn="l"/>
              </a:tabLst>
            </a:pPr>
            <a:r>
              <a:rPr lang="x-none" sz="1800" b="1">
                <a:latin typeface="Calibri" pitchFamily="34"/>
              </a:rPr>
              <a:t>Il  grado di conseguimento del curricolo implicito (frequenza e puntualità, interesse</a:t>
            </a:r>
            <a:r>
              <a:rPr lang="x-none" sz="1800" b="1" spc="-116">
                <a:latin typeface="Calibri" pitchFamily="34"/>
              </a:rPr>
              <a:t> </a:t>
            </a:r>
            <a:r>
              <a:rPr lang="it-IT" sz="1800" b="1" spc="-116" dirty="0" smtClean="0">
                <a:latin typeface="Calibri" pitchFamily="34"/>
              </a:rPr>
              <a:t>);</a:t>
            </a:r>
            <a:endParaRPr lang="x-none" sz="1800" b="1">
              <a:latin typeface="Calibri" pitchFamily="34"/>
            </a:endParaRPr>
          </a:p>
          <a:p>
            <a:pPr marL="689670" lvl="0" indent="-285750">
              <a:spcBef>
                <a:spcPts val="26"/>
              </a:spcBef>
              <a:buFont typeface="Wingdings" panose="05000000000000000000" pitchFamily="2" charset="2"/>
              <a:buChar char="v"/>
              <a:tabLst>
                <a:tab pos="1787759" algn="l"/>
              </a:tabLst>
            </a:pPr>
            <a:r>
              <a:rPr lang="x-none" sz="1800" b="1">
                <a:latin typeface="Calibri" pitchFamily="34"/>
              </a:rPr>
              <a:t>L' impegno nella partecipazione al dialogo educativo, </a:t>
            </a:r>
            <a:r>
              <a:rPr lang="it-IT" sz="1800" b="1" dirty="0" smtClean="0">
                <a:latin typeface="Calibri" pitchFamily="34"/>
              </a:rPr>
              <a:t> il </a:t>
            </a:r>
            <a:r>
              <a:rPr lang="x-none" sz="1800" b="1" smtClean="0">
                <a:latin typeface="Calibri" pitchFamily="34"/>
              </a:rPr>
              <a:t>rispetto </a:t>
            </a:r>
            <a:r>
              <a:rPr lang="x-none" sz="1800" b="1">
                <a:latin typeface="Calibri" pitchFamily="34"/>
              </a:rPr>
              <a:t>dei doveri scolastici, </a:t>
            </a:r>
            <a:r>
              <a:rPr lang="it-IT" sz="1800" b="1" dirty="0" smtClean="0">
                <a:latin typeface="Calibri" pitchFamily="34"/>
              </a:rPr>
              <a:t> la </a:t>
            </a:r>
            <a:r>
              <a:rPr lang="x-none" sz="1800" b="1" smtClean="0">
                <a:latin typeface="Calibri" pitchFamily="34"/>
              </a:rPr>
              <a:t>collaborazione </a:t>
            </a:r>
            <a:r>
              <a:rPr lang="x-none" sz="1800" b="1">
                <a:latin typeface="Calibri" pitchFamily="34"/>
              </a:rPr>
              <a:t>con i compagni e i docenti, </a:t>
            </a:r>
            <a:r>
              <a:rPr lang="it-IT" sz="1800" b="1" dirty="0" smtClean="0">
                <a:latin typeface="Calibri" pitchFamily="34"/>
              </a:rPr>
              <a:t>il </a:t>
            </a:r>
            <a:r>
              <a:rPr lang="x-none" sz="1800" b="1" smtClean="0">
                <a:latin typeface="Calibri" pitchFamily="34"/>
              </a:rPr>
              <a:t>rispetto </a:t>
            </a:r>
            <a:r>
              <a:rPr lang="x-none" sz="1800" b="1">
                <a:latin typeface="Calibri" pitchFamily="34"/>
              </a:rPr>
              <a:t>delle persone, dell’ambiente scolastico, del Regolamento </a:t>
            </a:r>
            <a:r>
              <a:rPr lang="x-none" sz="1800" b="1" smtClean="0">
                <a:latin typeface="Calibri" pitchFamily="34"/>
              </a:rPr>
              <a:t>d’Istituto;</a:t>
            </a:r>
            <a:endParaRPr lang="x-none" sz="1800" b="1">
              <a:latin typeface="Calibri" pitchFamily="34"/>
            </a:endParaRPr>
          </a:p>
          <a:p>
            <a:pPr marL="661950" lvl="0" indent="-285750">
              <a:spcBef>
                <a:spcPts val="14"/>
              </a:spcBef>
              <a:buFont typeface="Wingdings" panose="05000000000000000000" pitchFamily="2" charset="2"/>
              <a:buChar char="v"/>
              <a:tabLst>
                <a:tab pos="1787759" algn="l"/>
              </a:tabLst>
            </a:pPr>
            <a:r>
              <a:rPr lang="x-none" sz="1800" b="1">
                <a:latin typeface="Calibri" pitchFamily="34"/>
              </a:rPr>
              <a:t>I risultati conseguiti nelle attività di recupero e/o di sostegno organizzate dalla</a:t>
            </a:r>
            <a:r>
              <a:rPr lang="x-none" sz="1800" b="1" spc="-79">
                <a:latin typeface="Calibri" pitchFamily="34"/>
              </a:rPr>
              <a:t> </a:t>
            </a:r>
            <a:r>
              <a:rPr lang="x-none" sz="1800" b="1">
                <a:latin typeface="Calibri" pitchFamily="34"/>
              </a:rPr>
              <a:t>Scuola;</a:t>
            </a:r>
          </a:p>
          <a:p>
            <a:pPr marL="661950" lvl="0" indent="-285750">
              <a:spcBef>
                <a:spcPts val="14"/>
              </a:spcBef>
              <a:buFont typeface="Wingdings" panose="05000000000000000000" pitchFamily="2" charset="2"/>
              <a:buChar char="v"/>
              <a:tabLst>
                <a:tab pos="1787759" algn="l"/>
              </a:tabLst>
            </a:pPr>
            <a:r>
              <a:rPr lang="x-none" sz="1800" b="1">
                <a:latin typeface="Calibri" pitchFamily="34"/>
              </a:rPr>
              <a:t>Il curriculum scolastico (per l’ammissione all’esame di</a:t>
            </a:r>
            <a:r>
              <a:rPr lang="x-none" sz="1800" b="1" spc="-54">
                <a:latin typeface="Calibri" pitchFamily="34"/>
              </a:rPr>
              <a:t> </a:t>
            </a:r>
            <a:r>
              <a:rPr lang="x-none" sz="1800" b="1">
                <a:latin typeface="Calibri" pitchFamily="34"/>
              </a:rPr>
              <a:t>Stato);</a:t>
            </a:r>
          </a:p>
          <a:p>
            <a:pPr marL="661950" lvl="0" indent="-285750">
              <a:spcBef>
                <a:spcPts val="14"/>
              </a:spcBef>
              <a:buFont typeface="Wingdings" panose="05000000000000000000" pitchFamily="2" charset="2"/>
              <a:buChar char="v"/>
              <a:tabLst>
                <a:tab pos="1787759" algn="l"/>
              </a:tabLst>
            </a:pPr>
            <a:r>
              <a:rPr lang="x-none" sz="1800" b="1">
                <a:latin typeface="Calibri" pitchFamily="34"/>
              </a:rPr>
              <a:t>la possibilità dell’alunno di completare il raggiungimento degli obiettivi formativi e di contenuto propri delle discipline dell’anno in corso nell’anno scolastico</a:t>
            </a:r>
            <a:r>
              <a:rPr lang="x-none" sz="1800" b="1" spc="-99">
                <a:latin typeface="Calibri" pitchFamily="34"/>
              </a:rPr>
              <a:t> </a:t>
            </a:r>
            <a:r>
              <a:rPr lang="x-none" sz="1800" b="1">
                <a:latin typeface="Calibri" pitchFamily="34"/>
              </a:rPr>
              <a:t>successivo;</a:t>
            </a:r>
          </a:p>
          <a:p>
            <a:pPr marL="661950" lvl="0" indent="-285750">
              <a:spcBef>
                <a:spcPts val="11"/>
              </a:spcBef>
              <a:buFont typeface="Wingdings" panose="05000000000000000000" pitchFamily="2" charset="2"/>
              <a:buChar char="v"/>
              <a:tabLst>
                <a:tab pos="1787759" algn="l"/>
              </a:tabLst>
            </a:pPr>
            <a:r>
              <a:rPr lang="x-none" sz="1800" b="1">
                <a:latin typeface="Calibri" pitchFamily="34"/>
              </a:rPr>
              <a:t>ogni altro elemento di giudizio di</a:t>
            </a:r>
            <a:r>
              <a:rPr lang="x-none" sz="1800" b="1" spc="-51">
                <a:latin typeface="Calibri" pitchFamily="34"/>
              </a:rPr>
              <a:t> </a:t>
            </a:r>
            <a:r>
              <a:rPr lang="x-none" sz="1800" b="1">
                <a:latin typeface="Calibri" pitchFamily="34"/>
              </a:rPr>
              <a:t>merito.</a:t>
            </a:r>
          </a:p>
          <a:p>
            <a:pPr lvl="0" algn="just">
              <a:buNone/>
            </a:pPr>
            <a:r>
              <a:rPr lang="x-none" sz="1800" b="1" u="sng" smtClean="0">
                <a:latin typeface="Calibri" pitchFamily="34"/>
              </a:rPr>
              <a:t>Non</a:t>
            </a:r>
            <a:r>
              <a:rPr lang="x-none" sz="1800" b="1" smtClean="0">
                <a:latin typeface="Calibri" pitchFamily="34"/>
              </a:rPr>
              <a:t> </a:t>
            </a:r>
            <a:r>
              <a:rPr lang="x-none" sz="1800" b="1">
                <a:latin typeface="Calibri" pitchFamily="34"/>
              </a:rPr>
              <a:t>sono ammessi alla classe successiva e all’esame conclusivo del primo ciclo di istruzione:</a:t>
            </a:r>
          </a:p>
          <a:p>
            <a:pPr marL="457200" lvl="0" indent="-228600" algn="just">
              <a:buNone/>
            </a:pPr>
            <a:r>
              <a:rPr lang="x-none" sz="1800" b="1">
                <a:latin typeface="Calibri" pitchFamily="34"/>
              </a:rPr>
              <a:t>gli alunni e le alunne che siano incorsi nella sanzione di cui all’art 4, comma 6 del DPR 24 giugno1998, n.249;</a:t>
            </a:r>
          </a:p>
          <a:p>
            <a:pPr marL="457200" lvl="0" indent="-228600" algn="just">
              <a:buNone/>
            </a:pPr>
            <a:r>
              <a:rPr lang="x-none" sz="1800" b="1">
                <a:latin typeface="Calibri" pitchFamily="34"/>
              </a:rPr>
              <a:t>gli alunni e le alunne per i quali non è riconosciuta la validità dell’anno scolastico.</a:t>
            </a:r>
          </a:p>
          <a:p>
            <a:pPr marL="228600" lvl="0" indent="0" algn="just">
              <a:buNone/>
            </a:pPr>
            <a:endParaRPr lang="x-none" sz="1600" b="1">
              <a:latin typeface="Calibri" pitchFamily="34"/>
            </a:endParaRPr>
          </a:p>
          <a:p>
            <a:endParaRPr lang="it-IT" sz="1600" b="1" dirty="0"/>
          </a:p>
        </p:txBody>
      </p:sp>
    </p:spTree>
    <p:extLst>
      <p:ext uri="{BB962C8B-B14F-4D97-AF65-F5344CB8AC3E}">
        <p14:creationId xmlns:p14="http://schemas.microsoft.com/office/powerpoint/2010/main" xmlns="" val="30664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-252536" y="-41563"/>
            <a:ext cx="9410390" cy="1454339"/>
          </a:xfrm>
        </p:spPr>
        <p:txBody>
          <a:bodyPr>
            <a:noAutofit/>
          </a:bodyPr>
          <a:lstStyle/>
          <a:p>
            <a:pPr algn="ctr"/>
            <a:r>
              <a:rPr lang="it-IT" sz="3600" dirty="0">
                <a:highlight>
                  <a:srgbClr val="FFFF66"/>
                </a:highlight>
              </a:rPr>
              <a:t>AMMISSIONE ALLA </a:t>
            </a:r>
            <a:r>
              <a:rPr lang="it-IT" sz="3600" dirty="0" smtClean="0">
                <a:highlight>
                  <a:srgbClr val="FFFF66"/>
                </a:highlight>
              </a:rPr>
              <a:t>CLASSE SUCCESSIVA E ALL'ESAME </a:t>
            </a:r>
            <a:r>
              <a:rPr lang="it-IT" sz="3600" dirty="0">
                <a:highlight>
                  <a:srgbClr val="FFFF66"/>
                </a:highlight>
              </a:rPr>
              <a:t>DI STATO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6480720"/>
          </a:xfrm>
        </p:spPr>
        <p:txBody>
          <a:bodyPr>
            <a:noAutofit/>
          </a:bodyPr>
          <a:lstStyle/>
          <a:p>
            <a:pPr lvl="0" algn="just">
              <a:lnSpc>
                <a:spcPct val="115000"/>
              </a:lnSpc>
              <a:spcBef>
                <a:spcPts val="0"/>
              </a:spcBef>
              <a:spcAft>
                <a:spcPts val="1001"/>
              </a:spcAft>
              <a:buNone/>
            </a:pPr>
            <a:r>
              <a:rPr lang="x-none" sz="2000" b="1">
                <a:latin typeface="Calibri" pitchFamily="34"/>
              </a:rPr>
              <a:t>L'ammissione  alla classe successiva e all’esame conclusivo del primo ciclo è possibile  anche in caso di parziale o mancata acquisizione dei livelli di apprendimento in una o più discipline.</a:t>
            </a:r>
          </a:p>
          <a:p>
            <a:pPr lvl="0" algn="just">
              <a:buNone/>
            </a:pPr>
            <a:r>
              <a:rPr lang="x-none" sz="2000" b="1">
                <a:latin typeface="Calibri" pitchFamily="34"/>
              </a:rPr>
              <a:t>Gli insegnanti discuteranno la </a:t>
            </a:r>
            <a:r>
              <a:rPr lang="x-none" sz="2000" b="1" u="sng" smtClean="0">
                <a:latin typeface="Calibri" pitchFamily="34"/>
              </a:rPr>
              <a:t>NON AMMISSIONE</a:t>
            </a:r>
            <a:r>
              <a:rPr lang="x-none" sz="2000" b="1" smtClean="0">
                <a:latin typeface="Calibri" pitchFamily="34"/>
              </a:rPr>
              <a:t>  degli </a:t>
            </a:r>
            <a:r>
              <a:rPr lang="x-none" sz="2000" b="1">
                <a:latin typeface="Calibri" pitchFamily="34"/>
              </a:rPr>
              <a:t>alunni che presentino: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x-none" sz="2000" b="1" smtClean="0">
                <a:latin typeface="Calibri" pitchFamily="34"/>
              </a:rPr>
              <a:t>due </a:t>
            </a:r>
            <a:r>
              <a:rPr lang="x-none" sz="2000" b="1">
                <a:latin typeface="Calibri" pitchFamily="34"/>
              </a:rPr>
              <a:t>insufficienze gravi ( voto 4) o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x-none" sz="2000" b="1">
                <a:latin typeface="Calibri" pitchFamily="34"/>
              </a:rPr>
              <a:t>una insufficienza grave ( voto 4) e due insufficienze non gravi ( voto 5) o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x-none" sz="2000" b="1">
                <a:latin typeface="Calibri" pitchFamily="34"/>
              </a:rPr>
              <a:t>quattro insufficienze non gravi ( voto 5)</a:t>
            </a:r>
          </a:p>
          <a:p>
            <a:pPr lvl="0" algn="just">
              <a:buNone/>
            </a:pPr>
            <a:r>
              <a:rPr lang="x-none" sz="2000" b="1" smtClean="0">
                <a:latin typeface="Calibri" pitchFamily="34"/>
              </a:rPr>
              <a:t>nei </a:t>
            </a:r>
            <a:r>
              <a:rPr lang="x-none" sz="2000" b="1">
                <a:latin typeface="Calibri" pitchFamily="34"/>
              </a:rPr>
              <a:t>casi in cui concorrano le seguenti condizioni:</a:t>
            </a:r>
          </a:p>
          <a:p>
            <a:pPr marL="914400" lvl="0" indent="-228600" algn="just">
              <a:buNone/>
            </a:pPr>
            <a:r>
              <a:rPr lang="x-none" sz="2000" b="1">
                <a:latin typeface="Calibri" pitchFamily="34"/>
              </a:rPr>
              <a:t>Il progresso nel processo di apprendimento nonostante gli interventi personalizzati e di recupero attuati e formalizzati in un PDP è stato nullo o scarso;</a:t>
            </a:r>
          </a:p>
          <a:p>
            <a:pPr marL="914400" lvl="0" indent="-228600" algn="just">
              <a:buNone/>
            </a:pPr>
            <a:r>
              <a:rPr lang="x-none" sz="2000" b="1">
                <a:latin typeface="Calibri" pitchFamily="34"/>
              </a:rPr>
              <a:t>La partecipazione dello studente alle proposte </a:t>
            </a:r>
            <a:r>
              <a:rPr lang="x-none" sz="2000" b="1" smtClean="0">
                <a:latin typeface="Calibri" pitchFamily="34"/>
              </a:rPr>
              <a:t>didattico-formative personalizzat</a:t>
            </a:r>
            <a:r>
              <a:rPr lang="it-IT" sz="2000" b="1" dirty="0" smtClean="0">
                <a:latin typeface="Calibri" pitchFamily="34"/>
              </a:rPr>
              <a:t>e</a:t>
            </a:r>
            <a:r>
              <a:rPr lang="x-none" sz="2000" b="1" smtClean="0">
                <a:latin typeface="Calibri" pitchFamily="34"/>
              </a:rPr>
              <a:t>  </a:t>
            </a:r>
            <a:r>
              <a:rPr lang="it-IT" sz="2000" b="1" dirty="0" smtClean="0">
                <a:latin typeface="Calibri" pitchFamily="34"/>
              </a:rPr>
              <a:t>sia </a:t>
            </a:r>
            <a:r>
              <a:rPr lang="x-none" sz="2000" b="1" smtClean="0">
                <a:latin typeface="Calibri" pitchFamily="34"/>
              </a:rPr>
              <a:t>stata </a:t>
            </a:r>
            <a:r>
              <a:rPr lang="x-none" sz="2000" b="1">
                <a:latin typeface="Calibri" pitchFamily="34"/>
              </a:rPr>
              <a:t>passiva;</a:t>
            </a:r>
          </a:p>
          <a:p>
            <a:pPr marL="914400" lvl="0" indent="-228600" algn="just">
              <a:buNone/>
            </a:pPr>
            <a:r>
              <a:rPr lang="x-none" sz="2000" b="1">
                <a:latin typeface="Calibri" pitchFamily="34"/>
              </a:rPr>
              <a:t>L’alunno ha acquisito un’autonomia di lavoro solo parziale</a:t>
            </a:r>
          </a:p>
          <a:p>
            <a:pPr marL="914400" lvl="0" indent="-228600" algn="just">
              <a:buNone/>
            </a:pPr>
            <a:r>
              <a:rPr lang="x-none" sz="2000" b="1">
                <a:latin typeface="Calibri" pitchFamily="34"/>
              </a:rPr>
              <a:t>Lo studente non ha raggiunto un  livello di maturazione personale adeguato.</a:t>
            </a:r>
          </a:p>
          <a:p>
            <a:endParaRPr lang="it-IT" sz="2000" b="1" dirty="0"/>
          </a:p>
        </p:txBody>
      </p:sp>
    </p:spTree>
    <p:extLst>
      <p:ext uri="{BB962C8B-B14F-4D97-AF65-F5344CB8AC3E}">
        <p14:creationId xmlns:p14="http://schemas.microsoft.com/office/powerpoint/2010/main" xmlns="" val="8193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217290"/>
          </a:xfrm>
        </p:spPr>
        <p:txBody>
          <a:bodyPr/>
          <a:lstStyle/>
          <a:p>
            <a:r>
              <a:rPr lang="it-IT" dirty="0" smtClean="0"/>
              <a:t>L. 107 novità introdotte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6264696"/>
          </a:xfrm>
        </p:spPr>
        <p:txBody>
          <a:bodyPr>
            <a:noAutofit/>
          </a:bodyPr>
          <a:lstStyle/>
          <a:p>
            <a:pPr marL="457200" lvl="0" indent="-457200" algn="ctr">
              <a:buFont typeface="Wingdings" panose="05000000000000000000" pitchFamily="2" charset="2"/>
              <a:buChar char="v"/>
            </a:pPr>
            <a:r>
              <a:rPr lang="it-IT" sz="2000" b="1" dirty="0"/>
              <a:t>La valutazione è ancora effettuata in decimi, ma i voti diventano </a:t>
            </a:r>
            <a:r>
              <a:rPr lang="it-IT" sz="2000" b="1" u="sng" dirty="0"/>
              <a:t>espressione dei livelli di apprendimento raggiunti </a:t>
            </a:r>
            <a:r>
              <a:rPr lang="it-IT" sz="2000" b="1" dirty="0"/>
              <a:t>e sono affiancati da una specifica certificazione delle competenze.</a:t>
            </a:r>
          </a:p>
          <a:p>
            <a:pPr marL="0" lvl="0" indent="0" algn="ctr">
              <a:buNone/>
            </a:pPr>
            <a:endParaRPr lang="it-IT" sz="2000" b="1" dirty="0"/>
          </a:p>
          <a:p>
            <a:pPr marL="457200" lvl="0" indent="-457200" algn="ctr">
              <a:buFont typeface="Wingdings" panose="05000000000000000000" pitchFamily="2" charset="2"/>
              <a:buChar char="v"/>
            </a:pPr>
            <a:r>
              <a:rPr lang="it-IT" sz="2000" b="1" dirty="0" smtClean="0"/>
              <a:t>Le </a:t>
            </a:r>
            <a:r>
              <a:rPr lang="it-IT" sz="2000" b="1" dirty="0"/>
              <a:t>attività svolte nell’ambito dell’insegnamento di Cittadinanza e Costituzione diventano oggetto di valutazione che confluisce </a:t>
            </a:r>
            <a:r>
              <a:rPr lang="it-IT" sz="2000" b="1" dirty="0" smtClean="0"/>
              <a:t>nelle discipline dell’area </a:t>
            </a:r>
            <a:r>
              <a:rPr lang="it-IT" sz="2000" b="1" dirty="0" err="1" smtClean="0"/>
              <a:t>storico-geografica</a:t>
            </a:r>
            <a:r>
              <a:rPr lang="it-IT" sz="2000" b="1" dirty="0" smtClean="0"/>
              <a:t>. </a:t>
            </a:r>
          </a:p>
          <a:p>
            <a:pPr marL="0" lvl="0" indent="0" algn="ctr">
              <a:buNone/>
            </a:pPr>
            <a:endParaRPr lang="it-IT" sz="2000" b="1" dirty="0" smtClean="0"/>
          </a:p>
          <a:p>
            <a:pPr marL="457200" lvl="0" indent="-457200" algn="ctr">
              <a:buFont typeface="Wingdings" panose="05000000000000000000" pitchFamily="2" charset="2"/>
              <a:buChar char="v"/>
            </a:pPr>
            <a:r>
              <a:rPr lang="it-IT" sz="2000" b="1" dirty="0" smtClean="0"/>
              <a:t>L’ammissione </a:t>
            </a:r>
            <a:r>
              <a:rPr lang="it-IT" sz="2000" b="1" dirty="0"/>
              <a:t>alla classe successiva si può ottenere anche riportando delle insufficienze in una o più discipline. In tal caso, le scuole devono attivare percorsi volti a superare  le lacune nelle discipline in questione.</a:t>
            </a:r>
          </a:p>
          <a:p>
            <a:pPr marL="0" lvl="0" indent="0" algn="ctr">
              <a:buNone/>
            </a:pPr>
            <a:endParaRPr lang="it-IT" sz="2000" b="1" dirty="0"/>
          </a:p>
          <a:p>
            <a:pPr marL="457200" lvl="0" indent="-457200" algn="ctr">
              <a:buFont typeface="Wingdings" panose="05000000000000000000" pitchFamily="2" charset="2"/>
              <a:buChar char="v"/>
            </a:pPr>
            <a:r>
              <a:rPr lang="it-IT" sz="2000" b="1" dirty="0"/>
              <a:t>Resta ferma, ai fini dell’ammissione alla classe successiva/esame di Stato, la frequenza di almeno tre quarti del monte ore annuale.</a:t>
            </a:r>
          </a:p>
          <a:p>
            <a:pPr marL="0" lvl="0" indent="0" algn="ctr">
              <a:buNone/>
            </a:pPr>
            <a:endParaRPr lang="it-IT" sz="2000" b="1" dirty="0"/>
          </a:p>
        </p:txBody>
      </p:sp>
    </p:spTree>
    <p:extLst>
      <p:ext uri="{BB962C8B-B14F-4D97-AF65-F5344CB8AC3E}">
        <p14:creationId xmlns:p14="http://schemas.microsoft.com/office/powerpoint/2010/main" xmlns="" val="401115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84784"/>
          </a:xfrm>
        </p:spPr>
        <p:txBody>
          <a:bodyPr>
            <a:normAutofit/>
          </a:bodyPr>
          <a:lstStyle/>
          <a:p>
            <a:pPr algn="ctr"/>
            <a:r>
              <a:rPr lang="it-IT" sz="3200" dirty="0">
                <a:highlight>
                  <a:srgbClr val="FFFF66"/>
                </a:highlight>
              </a:rPr>
              <a:t>VOTO DI IDONEITA' </a:t>
            </a:r>
            <a:r>
              <a:rPr lang="it-IT" sz="3200" dirty="0" smtClean="0">
                <a:highlight>
                  <a:srgbClr val="FFFF66"/>
                </a:highlight>
              </a:rPr>
              <a:t/>
            </a:r>
            <a:br>
              <a:rPr lang="it-IT" sz="3200" dirty="0" smtClean="0">
                <a:highlight>
                  <a:srgbClr val="FFFF66"/>
                </a:highlight>
              </a:rPr>
            </a:br>
            <a:r>
              <a:rPr lang="it-IT" sz="3200" dirty="0" smtClean="0">
                <a:highlight>
                  <a:srgbClr val="FFFF66"/>
                </a:highlight>
              </a:rPr>
              <a:t> </a:t>
            </a:r>
            <a:r>
              <a:rPr lang="it-IT" sz="3200" dirty="0">
                <a:highlight>
                  <a:srgbClr val="FFFF66"/>
                </a:highlight>
              </a:rPr>
              <a:t>per ammissione all'Esame di </a:t>
            </a:r>
            <a:r>
              <a:rPr lang="it-IT" sz="3200" dirty="0" smtClean="0">
                <a:highlight>
                  <a:srgbClr val="FFFF66"/>
                </a:highlight>
              </a:rPr>
              <a:t>Stato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556792"/>
            <a:ext cx="8892480" cy="5112568"/>
          </a:xfrm>
        </p:spPr>
        <p:txBody>
          <a:bodyPr>
            <a:normAutofit fontScale="85000" lnSpcReduction="10000"/>
          </a:bodyPr>
          <a:lstStyle/>
          <a:p>
            <a:pPr marL="64008" lvl="0" indent="0">
              <a:buNone/>
            </a:pPr>
            <a:r>
              <a:rPr lang="it-IT" dirty="0"/>
              <a:t>"</a:t>
            </a:r>
            <a:r>
              <a:rPr lang="it-IT" b="1" dirty="0"/>
              <a:t>Il voto di ammissione all'esame conclusivo del  primo  ciclo  è espresso dal consiglio di classe in decimi, considerando il  percorso scolastico compiuto dall'alunna o dall'alunno. (art.6 D. </a:t>
            </a:r>
            <a:r>
              <a:rPr lang="it-IT" b="1" dirty="0" err="1"/>
              <a:t>Lgs</a:t>
            </a:r>
            <a:r>
              <a:rPr lang="it-IT" b="1" dirty="0"/>
              <a:t>. 62/2017)"</a:t>
            </a:r>
          </a:p>
          <a:p>
            <a:pPr lvl="0" algn="just">
              <a:buNone/>
            </a:pPr>
            <a:r>
              <a:rPr lang="it-IT" sz="3200" b="1" dirty="0">
                <a:latin typeface="Calibri" pitchFamily="34"/>
              </a:rPr>
              <a:t>Per l’anno scolastico 2017/18 il Consiglio di classe attribuirà il voto di ammissione partendo dal calcolo della  media (non arrotondata) tra la media finale dei voti (arrotondata all’intero)  al termine delle classi prima e seconda (comprensivo del comportamento) e la media dei voti della classe terza (non arrotondata).</a:t>
            </a:r>
          </a:p>
          <a:p>
            <a:pPr lvl="0" algn="just">
              <a:buNone/>
            </a:pPr>
            <a:r>
              <a:rPr lang="it-IT" sz="3200" b="1" dirty="0">
                <a:latin typeface="Calibri" pitchFamily="34"/>
              </a:rPr>
              <a:t>Il Consiglio potrà attribuire un valore ulteriore all’interno del </a:t>
            </a:r>
            <a:r>
              <a:rPr lang="it-IT" sz="3200" b="1" dirty="0" err="1">
                <a:latin typeface="Calibri" pitchFamily="34"/>
              </a:rPr>
              <a:t>range</a:t>
            </a:r>
            <a:r>
              <a:rPr lang="it-IT" sz="3200" b="1" dirty="0">
                <a:latin typeface="Calibri" pitchFamily="34"/>
              </a:rPr>
              <a:t> -0,5 +1,5 sulla base del giudizio finale redatto per l’alunno e della certificazione delle competenze.</a:t>
            </a:r>
          </a:p>
          <a:p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xmlns="" val="375423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pPr algn="ctr"/>
            <a:r>
              <a:rPr lang="it-IT" sz="4400" dirty="0">
                <a:highlight>
                  <a:srgbClr val="FFFF00"/>
                </a:highlight>
              </a:rPr>
              <a:t>ESAME DI STATO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>
            <a:normAutofit fontScale="32500" lnSpcReduction="20000"/>
          </a:bodyPr>
          <a:lstStyle/>
          <a:p>
            <a:pPr lvl="0">
              <a:buNone/>
            </a:pPr>
            <a:r>
              <a:rPr lang="it-IT" sz="6200" b="1" dirty="0"/>
              <a:t>L</a:t>
            </a:r>
            <a:r>
              <a:rPr lang="it-IT" sz="6200" b="1" dirty="0">
                <a:latin typeface="Calibri" pitchFamily="34"/>
              </a:rPr>
              <a:t>e prove d’esame non sono più 6 come in passato   ma  si riducono.</a:t>
            </a:r>
          </a:p>
          <a:p>
            <a:pPr lvl="0">
              <a:buNone/>
            </a:pPr>
            <a:r>
              <a:rPr lang="it-IT" sz="6200" b="1" dirty="0">
                <a:latin typeface="Calibri" pitchFamily="34"/>
              </a:rPr>
              <a:t>La durata delle prove scritte è stabilita dalla commissione e  non può superare le 4 ore per ciascuna prova.</a:t>
            </a:r>
          </a:p>
          <a:p>
            <a:pPr lvl="0">
              <a:buNone/>
            </a:pPr>
            <a:endParaRPr lang="it-IT" sz="6200" b="1" dirty="0">
              <a:latin typeface="Calibri" pitchFamily="34"/>
            </a:endParaRPr>
          </a:p>
          <a:p>
            <a:pPr lvl="0">
              <a:buNone/>
            </a:pPr>
            <a:r>
              <a:rPr lang="it-IT" sz="6200" b="1" dirty="0">
                <a:latin typeface="Calibri" pitchFamily="34"/>
              </a:rPr>
              <a:t>Il nuovo esame prevede tre prove scritte ed una orale:</a:t>
            </a:r>
          </a:p>
          <a:p>
            <a:pPr lvl="0">
              <a:buNone/>
            </a:pPr>
            <a:endParaRPr lang="it-IT" sz="6200" b="1" dirty="0">
              <a:latin typeface="Calibri" pitchFamily="34"/>
            </a:endParaRPr>
          </a:p>
          <a:p>
            <a:pPr lvl="0">
              <a:buFont typeface="Wingdings" panose="05000000000000000000" pitchFamily="2" charset="2"/>
              <a:buChar char="v"/>
            </a:pPr>
            <a:r>
              <a:rPr lang="it-IT" sz="6200" b="1" dirty="0" smtClean="0">
                <a:latin typeface="Calibri" pitchFamily="34"/>
              </a:rPr>
              <a:t>    ITALIANO: </a:t>
            </a:r>
            <a:r>
              <a:rPr lang="it-IT" sz="6200" b="1" dirty="0">
                <a:latin typeface="Calibri" pitchFamily="34"/>
              </a:rPr>
              <a:t>la prova è volta ad accertare la padronanza della lingua italiana;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it-IT" sz="6200" b="1" dirty="0" smtClean="0">
                <a:latin typeface="Calibri" pitchFamily="34"/>
              </a:rPr>
              <a:t>    MATEMATICA: </a:t>
            </a:r>
            <a:r>
              <a:rPr lang="it-IT" sz="6200" b="1" dirty="0">
                <a:latin typeface="Calibri" pitchFamily="34"/>
              </a:rPr>
              <a:t>la prova è volta ad accertare la padronanza delle competenze </a:t>
            </a:r>
            <a:r>
              <a:rPr lang="it-IT" sz="6200" b="1" dirty="0" smtClean="0">
                <a:latin typeface="Calibri" pitchFamily="34"/>
              </a:rPr>
              <a:t> 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it-IT" sz="6200" b="1" dirty="0">
                <a:latin typeface="Calibri" pitchFamily="34"/>
              </a:rPr>
              <a:t> </a:t>
            </a:r>
            <a:r>
              <a:rPr lang="it-IT" sz="6200" b="1" dirty="0" smtClean="0">
                <a:latin typeface="Calibri" pitchFamily="34"/>
              </a:rPr>
              <a:t>   logico </a:t>
            </a:r>
            <a:r>
              <a:rPr lang="it-IT" sz="6200" b="1" dirty="0">
                <a:latin typeface="Calibri" pitchFamily="34"/>
              </a:rPr>
              <a:t>matematiche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it-IT" sz="6200" b="1" dirty="0" smtClean="0">
                <a:latin typeface="Calibri" pitchFamily="34"/>
              </a:rPr>
              <a:t>    LINGUE: </a:t>
            </a:r>
            <a:r>
              <a:rPr lang="it-IT" sz="6200" b="1" dirty="0">
                <a:latin typeface="Calibri" pitchFamily="34"/>
              </a:rPr>
              <a:t>la prova  UNICA è  volta ad accertare la padronanza delle competenze </a:t>
            </a:r>
            <a:endParaRPr lang="it-IT" sz="6200" b="1" dirty="0" smtClean="0">
              <a:latin typeface="Calibri" pitchFamily="34"/>
            </a:endParaRPr>
          </a:p>
          <a:p>
            <a:pPr marL="64008" lvl="0" indent="0">
              <a:buNone/>
            </a:pPr>
            <a:r>
              <a:rPr lang="it-IT" sz="6200" b="1" dirty="0">
                <a:latin typeface="Calibri" pitchFamily="34"/>
              </a:rPr>
              <a:t> </a:t>
            </a:r>
            <a:r>
              <a:rPr lang="it-IT" sz="6200" b="1" dirty="0" smtClean="0">
                <a:latin typeface="Calibri" pitchFamily="34"/>
              </a:rPr>
              <a:t>          delle </a:t>
            </a:r>
            <a:r>
              <a:rPr lang="it-IT" sz="6200" b="1" dirty="0">
                <a:latin typeface="Calibri" pitchFamily="34"/>
              </a:rPr>
              <a:t>lingue studiate e si articola in due sezioni, una per ciascuna delle lingue </a:t>
            </a:r>
            <a:endParaRPr lang="it-IT" sz="6200" b="1" dirty="0" smtClean="0">
              <a:latin typeface="Calibri" pitchFamily="34"/>
            </a:endParaRPr>
          </a:p>
          <a:p>
            <a:pPr marL="64008" lvl="0" indent="0">
              <a:buNone/>
            </a:pPr>
            <a:r>
              <a:rPr lang="it-IT" sz="6200" b="1" dirty="0">
                <a:latin typeface="Calibri" pitchFamily="34"/>
              </a:rPr>
              <a:t> </a:t>
            </a:r>
            <a:r>
              <a:rPr lang="it-IT" sz="6200" b="1" dirty="0" smtClean="0">
                <a:latin typeface="Calibri" pitchFamily="34"/>
              </a:rPr>
              <a:t>          straniere </a:t>
            </a:r>
            <a:r>
              <a:rPr lang="it-IT" sz="6200" b="1" dirty="0">
                <a:latin typeface="Calibri" pitchFamily="34"/>
              </a:rPr>
              <a:t>studiate;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it-IT" sz="6200" b="1" dirty="0" smtClean="0">
                <a:latin typeface="Calibri" pitchFamily="34"/>
              </a:rPr>
              <a:t>    COLLOQUIO: </a:t>
            </a:r>
            <a:r>
              <a:rPr lang="it-IT" sz="6200" b="1" dirty="0">
                <a:latin typeface="Calibri" pitchFamily="34"/>
              </a:rPr>
              <a:t>è volto ad accertare le competenze trasversali acquisite dagli </a:t>
            </a:r>
            <a:endParaRPr lang="it-IT" sz="6200" b="1" dirty="0" smtClean="0">
              <a:latin typeface="Calibri" pitchFamily="34"/>
            </a:endParaRPr>
          </a:p>
          <a:p>
            <a:pPr marL="64008" lvl="0" indent="0">
              <a:buNone/>
            </a:pPr>
            <a:r>
              <a:rPr lang="it-IT" sz="6200" b="1" dirty="0">
                <a:latin typeface="Calibri" pitchFamily="34"/>
              </a:rPr>
              <a:t> </a:t>
            </a:r>
            <a:r>
              <a:rPr lang="it-IT" sz="6200" b="1" dirty="0" smtClean="0">
                <a:latin typeface="Calibri" pitchFamily="34"/>
              </a:rPr>
              <a:t>          allievi </a:t>
            </a:r>
            <a:r>
              <a:rPr lang="it-IT" sz="6200" b="1" dirty="0">
                <a:latin typeface="Calibri" pitchFamily="34"/>
              </a:rPr>
              <a:t>al termine del primo ciclo di istruzione, con particolare attenzione </a:t>
            </a:r>
            <a:r>
              <a:rPr lang="it-IT" sz="6200" b="1" dirty="0" smtClean="0">
                <a:latin typeface="Calibri" pitchFamily="34"/>
              </a:rPr>
              <a:t>alla</a:t>
            </a:r>
          </a:p>
          <a:p>
            <a:pPr marL="64008" lvl="0" indent="0">
              <a:buNone/>
            </a:pPr>
            <a:r>
              <a:rPr lang="it-IT" sz="6200" b="1" dirty="0" smtClean="0">
                <a:latin typeface="Calibri" pitchFamily="34"/>
              </a:rPr>
              <a:t>           </a:t>
            </a:r>
            <a:r>
              <a:rPr lang="it-IT" sz="6200" b="1" dirty="0">
                <a:latin typeface="Calibri" pitchFamily="34"/>
              </a:rPr>
              <a:t>capacità di argomentazione, di risoluzione di problemi, di pensiero critico e </a:t>
            </a:r>
            <a:endParaRPr lang="it-IT" sz="6200" b="1" dirty="0" smtClean="0">
              <a:latin typeface="Calibri" pitchFamily="34"/>
            </a:endParaRPr>
          </a:p>
          <a:p>
            <a:pPr marL="64008" lvl="0" indent="0">
              <a:buNone/>
            </a:pPr>
            <a:r>
              <a:rPr lang="it-IT" sz="6200" b="1" dirty="0">
                <a:latin typeface="Calibri" pitchFamily="34"/>
              </a:rPr>
              <a:t> </a:t>
            </a:r>
            <a:r>
              <a:rPr lang="it-IT" sz="6200" b="1" dirty="0" smtClean="0">
                <a:latin typeface="Calibri" pitchFamily="34"/>
              </a:rPr>
              <a:t>          riflessivo</a:t>
            </a:r>
            <a:r>
              <a:rPr lang="it-IT" sz="6200" b="1" dirty="0">
                <a:latin typeface="Calibri" pitchFamily="34"/>
              </a:rPr>
              <a:t>, nonché il livello di padronanza delle competenze di cittadinanza.</a:t>
            </a:r>
          </a:p>
          <a:p>
            <a:pPr lvl="0"/>
            <a:endParaRPr lang="it-IT" sz="3200" b="1" dirty="0">
              <a:latin typeface="Calibri" pitchFamily="34"/>
            </a:endParaRPr>
          </a:p>
          <a:p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xmlns="" val="199363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/>
          <a:lstStyle/>
          <a:p>
            <a:pPr algn="ctr"/>
            <a:r>
              <a:rPr lang="it-IT" sz="4400" dirty="0">
                <a:highlight>
                  <a:srgbClr val="FFFF00"/>
                </a:highlight>
              </a:rPr>
              <a:t>ITALIANO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836712"/>
            <a:ext cx="8964488" cy="6336704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t-IT" sz="2000" b="1" dirty="0">
                <a:latin typeface="Calibri" pitchFamily="34"/>
              </a:rPr>
              <a:t>La prova di italiano presenta delle novità in merito alle tracce che i candidati saranno chiamati a sviluppare.</a:t>
            </a:r>
          </a:p>
          <a:p>
            <a:pPr lvl="0">
              <a:spcBef>
                <a:spcPts val="0"/>
              </a:spcBef>
              <a:buNone/>
            </a:pPr>
            <a:endParaRPr lang="it-IT" sz="2000" b="1" dirty="0">
              <a:latin typeface="Calibri" pitchFamily="34"/>
            </a:endParaRPr>
          </a:p>
          <a:p>
            <a:pPr lvl="0">
              <a:spcBef>
                <a:spcPts val="0"/>
              </a:spcBef>
              <a:buNone/>
            </a:pPr>
            <a:r>
              <a:rPr lang="it-IT" sz="2000" b="1" dirty="0">
                <a:latin typeface="Calibri" pitchFamily="34"/>
              </a:rPr>
              <a:t>La prova è volta ad accertare la padronanza della lingua, la capacità di espressione personale, il corretto ed </a:t>
            </a:r>
            <a:r>
              <a:rPr lang="it-IT" sz="2000" b="1" dirty="0" smtClean="0">
                <a:latin typeface="Calibri" pitchFamily="34"/>
              </a:rPr>
              <a:t> appropriato </a:t>
            </a:r>
            <a:r>
              <a:rPr lang="it-IT" sz="2000" b="1" dirty="0">
                <a:latin typeface="Calibri" pitchFamily="34"/>
              </a:rPr>
              <a:t>uso della lingua e la coerente e organica esposizione del pensiero da parte delle alunne e </a:t>
            </a:r>
            <a:r>
              <a:rPr lang="it-IT" sz="2000" b="1" dirty="0" smtClean="0">
                <a:latin typeface="Calibri" pitchFamily="34"/>
              </a:rPr>
              <a:t>degli alunni.</a:t>
            </a:r>
          </a:p>
          <a:p>
            <a:pPr lvl="0">
              <a:spcBef>
                <a:spcPts val="0"/>
              </a:spcBef>
              <a:buNone/>
            </a:pPr>
            <a:endParaRPr lang="it-IT" sz="2000" b="1" dirty="0">
              <a:latin typeface="Calibri" pitchFamily="34"/>
            </a:endParaRPr>
          </a:p>
          <a:p>
            <a:pPr lvl="0">
              <a:spcBef>
                <a:spcPts val="0"/>
              </a:spcBef>
              <a:buNone/>
            </a:pPr>
            <a:r>
              <a:rPr lang="it-IT" sz="2000" b="1" dirty="0">
                <a:latin typeface="Calibri" pitchFamily="34"/>
              </a:rPr>
              <a:t>La commissione predispone almeno </a:t>
            </a:r>
            <a:r>
              <a:rPr lang="it-IT" sz="2000" b="1" dirty="0" smtClean="0">
                <a:latin typeface="Calibri" pitchFamily="34"/>
              </a:rPr>
              <a:t>TRE TERNE DI TRACCE,  </a:t>
            </a:r>
            <a:r>
              <a:rPr lang="it-IT" sz="2000" b="1" dirty="0">
                <a:latin typeface="Calibri" pitchFamily="34"/>
              </a:rPr>
              <a:t>coerenti  con il profilo dello studente e i traguardi di </a:t>
            </a:r>
            <a:r>
              <a:rPr lang="it-IT" sz="2000" b="1" dirty="0" smtClean="0">
                <a:latin typeface="Calibri" pitchFamily="34"/>
              </a:rPr>
              <a:t>sviluppo </a:t>
            </a:r>
            <a:r>
              <a:rPr lang="it-IT" sz="2000" b="1" dirty="0">
                <a:latin typeface="Calibri" pitchFamily="34"/>
              </a:rPr>
              <a:t>delle competenze delle Indicazioni nazionali per il curricolo della scuola dell’infanzia e del primo ciclo </a:t>
            </a:r>
            <a:r>
              <a:rPr lang="it-IT" sz="2000" b="1" dirty="0" smtClean="0">
                <a:latin typeface="Calibri" pitchFamily="34"/>
              </a:rPr>
              <a:t> di </a:t>
            </a:r>
            <a:r>
              <a:rPr lang="it-IT" sz="2000" b="1" dirty="0">
                <a:latin typeface="Calibri" pitchFamily="34"/>
              </a:rPr>
              <a:t>istruzione.</a:t>
            </a:r>
          </a:p>
          <a:p>
            <a:pPr lvl="0">
              <a:spcBef>
                <a:spcPts val="0"/>
              </a:spcBef>
              <a:buNone/>
            </a:pPr>
            <a:endParaRPr lang="it-IT" sz="2000" b="1" dirty="0">
              <a:latin typeface="Calibri" pitchFamily="34"/>
            </a:endParaRPr>
          </a:p>
          <a:p>
            <a:pPr lvl="0">
              <a:spcBef>
                <a:spcPts val="0"/>
              </a:spcBef>
              <a:buNone/>
            </a:pPr>
            <a:r>
              <a:rPr lang="it-IT" sz="2000" b="1" dirty="0">
                <a:latin typeface="Calibri" pitchFamily="34"/>
              </a:rPr>
              <a:t>Le tracce  fanno riferimento alle  seguenti tipologie testuali:</a:t>
            </a:r>
          </a:p>
          <a:p>
            <a:pPr lvl="0">
              <a:buNone/>
            </a:pPr>
            <a:r>
              <a:rPr lang="it-IT" sz="2000" b="1" dirty="0" smtClean="0">
                <a:latin typeface="Calibri" pitchFamily="34"/>
              </a:rPr>
              <a:t>a</a:t>
            </a:r>
            <a:r>
              <a:rPr lang="it-IT" sz="2000" b="1" dirty="0">
                <a:latin typeface="Calibri" pitchFamily="34"/>
              </a:rPr>
              <a:t>) </a:t>
            </a:r>
            <a:r>
              <a:rPr lang="it-IT" sz="2000" b="1" dirty="0" smtClean="0">
                <a:latin typeface="Calibri" pitchFamily="34"/>
              </a:rPr>
              <a:t>TESTO NARRATIVO O DESCRITTIVO coerente </a:t>
            </a:r>
            <a:r>
              <a:rPr lang="it-IT" sz="2000" b="1" dirty="0">
                <a:latin typeface="Calibri" pitchFamily="34"/>
              </a:rPr>
              <a:t>con la situazione, l’argomento, lo scopo e il destinatario indicati nella traccia;</a:t>
            </a:r>
          </a:p>
          <a:p>
            <a:pPr lvl="0">
              <a:buNone/>
            </a:pPr>
            <a:r>
              <a:rPr lang="it-IT" sz="2000" b="1" dirty="0">
                <a:latin typeface="Calibri" pitchFamily="34"/>
              </a:rPr>
              <a:t>b) </a:t>
            </a:r>
            <a:r>
              <a:rPr lang="it-IT" sz="2000" b="1" dirty="0" smtClean="0">
                <a:latin typeface="Calibri" pitchFamily="34"/>
              </a:rPr>
              <a:t>TESTO ARGOMENTATIVO, </a:t>
            </a:r>
            <a:r>
              <a:rPr lang="it-IT" sz="2000" b="1" dirty="0">
                <a:latin typeface="Calibri" pitchFamily="34"/>
              </a:rPr>
              <a:t>che consenta l’esposizione di riflessioni personali, per il quale devono essere fornite indicazioni di svolgimento;</a:t>
            </a:r>
          </a:p>
          <a:p>
            <a:pPr lvl="0">
              <a:buNone/>
            </a:pPr>
            <a:r>
              <a:rPr lang="it-IT" sz="2000" b="1" dirty="0">
                <a:latin typeface="Calibri" pitchFamily="34"/>
              </a:rPr>
              <a:t>c) </a:t>
            </a:r>
            <a:r>
              <a:rPr lang="it-IT" sz="2000" b="1" dirty="0" smtClean="0">
                <a:latin typeface="Calibri" pitchFamily="34"/>
              </a:rPr>
              <a:t>COMPRENSIONE E SINTESI DI UN TESTO LETTERARIO, </a:t>
            </a:r>
            <a:r>
              <a:rPr lang="it-IT" sz="2000" b="1" dirty="0">
                <a:latin typeface="Calibri" pitchFamily="34"/>
              </a:rPr>
              <a:t>divulgativo, scientifico anche attraverso richieste di riformulazione.</a:t>
            </a:r>
          </a:p>
          <a:p>
            <a:pPr lvl="0">
              <a:buNone/>
            </a:pPr>
            <a:endParaRPr lang="it-IT" sz="2000" b="1" dirty="0">
              <a:latin typeface="Calibri" pitchFamily="34"/>
            </a:endParaRPr>
          </a:p>
          <a:p>
            <a:pPr lvl="0">
              <a:buNone/>
            </a:pPr>
            <a:r>
              <a:rPr lang="it-IT" sz="2000" b="1" dirty="0" smtClean="0">
                <a:latin typeface="Calibri" pitchFamily="34"/>
              </a:rPr>
              <a:t>LA PROVA PUÒ ESSERE STRUTTURATA IN PIÙ PARTI RIFERIBILI ALLE DIVERSE TIPOLOGIE SUCCITATE.</a:t>
            </a:r>
          </a:p>
          <a:p>
            <a:pPr lvl="0">
              <a:buNone/>
            </a:pPr>
            <a:endParaRPr lang="it-IT" sz="1400" b="1" dirty="0">
              <a:latin typeface="Calibri" pitchFamily="34"/>
            </a:endParaRPr>
          </a:p>
          <a:p>
            <a:endParaRPr lang="it-IT" sz="1400" b="1" dirty="0"/>
          </a:p>
        </p:txBody>
      </p:sp>
    </p:spTree>
    <p:extLst>
      <p:ext uri="{BB962C8B-B14F-4D97-AF65-F5344CB8AC3E}">
        <p14:creationId xmlns:p14="http://schemas.microsoft.com/office/powerpoint/2010/main" xmlns="" val="302371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4000" dirty="0" smtClean="0">
                <a:highlight>
                  <a:srgbClr val="FFFF00"/>
                </a:highlight>
              </a:rPr>
              <a:t>MATEMATICA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anose="05000000000000000000" pitchFamily="2" charset="2"/>
              <a:buChar char="v"/>
            </a:pPr>
            <a:r>
              <a:rPr lang="it-IT" sz="3200" dirty="0">
                <a:latin typeface="Calibri" pitchFamily="34"/>
              </a:rPr>
              <a:t>La prova sarà strutturata con problemi articolati su una o più richieste e quesiti a risposta aperta. Potranno rientrare nelle tracce anche metodi di analisi, organizzazione e rappresentazione dei dati, caratteristici del pensiero computazionale.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50817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4400" dirty="0" smtClean="0">
                <a:highlight>
                  <a:srgbClr val="FFFF00"/>
                </a:highlight>
              </a:rPr>
              <a:t>LINGUE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anose="05000000000000000000" pitchFamily="2" charset="2"/>
              <a:buChar char="v"/>
            </a:pPr>
            <a:r>
              <a:rPr lang="it-IT" sz="3200" dirty="0">
                <a:latin typeface="Calibri" pitchFamily="34"/>
              </a:rPr>
              <a:t>Lo scritto di lingue straniere si rifà a parametri europei. Gli studenti, infatti, dovranno dimostrare di aver raggiunto per </a:t>
            </a:r>
            <a:r>
              <a:rPr lang="it-IT" sz="3200" dirty="0" smtClean="0">
                <a:latin typeface="Calibri" pitchFamily="34"/>
              </a:rPr>
              <a:t>L'INGLESE </a:t>
            </a:r>
            <a:r>
              <a:rPr lang="it-IT" sz="3200" dirty="0">
                <a:latin typeface="Calibri" pitchFamily="34"/>
              </a:rPr>
              <a:t>il livello A2 del Quadro comune europeo di riferimento e l'A1 </a:t>
            </a:r>
            <a:r>
              <a:rPr lang="it-IT" sz="3200" dirty="0" smtClean="0">
                <a:latin typeface="Calibri" pitchFamily="34"/>
              </a:rPr>
              <a:t>PER LA SECONDA LINGUA. Le </a:t>
            </a:r>
            <a:r>
              <a:rPr lang="it-IT" sz="3200" dirty="0">
                <a:latin typeface="Calibri" pitchFamily="34"/>
              </a:rPr>
              <a:t>nuove tipologie di tracce con cui gli studenti dovranno </a:t>
            </a:r>
            <a:r>
              <a:rPr lang="it-IT" sz="3200" dirty="0" smtClean="0">
                <a:latin typeface="Calibri" pitchFamily="34"/>
              </a:rPr>
              <a:t>confrontarsi sono:</a:t>
            </a:r>
            <a:endParaRPr lang="it-IT" sz="3200" dirty="0">
              <a:latin typeface="Calibri" pitchFamily="34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71698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4000" dirty="0">
                <a:highlight>
                  <a:srgbClr val="FFFF00"/>
                </a:highlight>
              </a:rPr>
              <a:t>LINGUE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1882808"/>
            <a:ext cx="9036496" cy="4572000"/>
          </a:xfrm>
        </p:spPr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it-IT" sz="3200" dirty="0" smtClean="0">
                <a:latin typeface="Calibri" pitchFamily="34"/>
              </a:rPr>
              <a:t>    QUESTIONARIO </a:t>
            </a:r>
            <a:r>
              <a:rPr lang="it-IT" sz="3200" dirty="0">
                <a:latin typeface="Calibri" pitchFamily="34"/>
              </a:rPr>
              <a:t>a risposta chiusa o </a:t>
            </a:r>
            <a:r>
              <a:rPr lang="it-IT" sz="3200" dirty="0" smtClean="0">
                <a:latin typeface="Calibri" pitchFamily="34"/>
              </a:rPr>
              <a:t>aperta</a:t>
            </a:r>
          </a:p>
          <a:p>
            <a:pPr lvl="0">
              <a:buNone/>
            </a:pPr>
            <a:endParaRPr lang="it-IT" sz="3200" dirty="0">
              <a:latin typeface="Calibri" pitchFamily="34"/>
            </a:endParaRPr>
          </a:p>
          <a:p>
            <a:pPr lvl="0">
              <a:buNone/>
            </a:pPr>
            <a:r>
              <a:rPr lang="it-IT" sz="3200" dirty="0">
                <a:latin typeface="Calibri" pitchFamily="34"/>
              </a:rPr>
              <a:t>    </a:t>
            </a:r>
            <a:r>
              <a:rPr lang="it-IT" sz="3200" dirty="0" smtClean="0">
                <a:latin typeface="Calibri" pitchFamily="34"/>
              </a:rPr>
              <a:t>COMPLETAMENTO </a:t>
            </a:r>
            <a:r>
              <a:rPr lang="it-IT" sz="3200" dirty="0">
                <a:latin typeface="Calibri" pitchFamily="34"/>
              </a:rPr>
              <a:t>di un </a:t>
            </a:r>
            <a:r>
              <a:rPr lang="it-IT" sz="3200" dirty="0" smtClean="0">
                <a:latin typeface="Calibri" pitchFamily="34"/>
              </a:rPr>
              <a:t>testo</a:t>
            </a:r>
          </a:p>
          <a:p>
            <a:pPr lvl="0">
              <a:buNone/>
            </a:pPr>
            <a:endParaRPr lang="it-IT" sz="3200" dirty="0">
              <a:latin typeface="Calibri" pitchFamily="34"/>
            </a:endParaRPr>
          </a:p>
          <a:p>
            <a:pPr lvl="0">
              <a:buNone/>
            </a:pPr>
            <a:r>
              <a:rPr lang="it-IT" sz="3200" dirty="0">
                <a:latin typeface="Calibri" pitchFamily="34"/>
              </a:rPr>
              <a:t>    </a:t>
            </a:r>
            <a:r>
              <a:rPr lang="it-IT" sz="3200" dirty="0" smtClean="0">
                <a:latin typeface="Calibri" pitchFamily="34"/>
              </a:rPr>
              <a:t>RIORDINO, </a:t>
            </a:r>
            <a:r>
              <a:rPr lang="it-IT" sz="3200" dirty="0">
                <a:latin typeface="Calibri" pitchFamily="34"/>
              </a:rPr>
              <a:t>riscrittura o trasformazione di un </a:t>
            </a:r>
            <a:r>
              <a:rPr lang="it-IT" sz="3200" dirty="0" smtClean="0">
                <a:latin typeface="Calibri" pitchFamily="34"/>
              </a:rPr>
              <a:t>testo</a:t>
            </a:r>
          </a:p>
          <a:p>
            <a:pPr lvl="0">
              <a:buNone/>
            </a:pPr>
            <a:endParaRPr lang="it-IT" sz="3200" dirty="0">
              <a:latin typeface="Calibri" pitchFamily="34"/>
            </a:endParaRPr>
          </a:p>
          <a:p>
            <a:pPr lvl="0">
              <a:buNone/>
            </a:pPr>
            <a:r>
              <a:rPr lang="it-IT" sz="3200" dirty="0">
                <a:latin typeface="Calibri" pitchFamily="34"/>
              </a:rPr>
              <a:t>    </a:t>
            </a:r>
            <a:r>
              <a:rPr lang="it-IT" sz="3200" dirty="0" smtClean="0">
                <a:latin typeface="Calibri" pitchFamily="34"/>
              </a:rPr>
              <a:t>ELABORAZIONE di </a:t>
            </a:r>
            <a:r>
              <a:rPr lang="it-IT" sz="3200" dirty="0">
                <a:latin typeface="Calibri" pitchFamily="34"/>
              </a:rPr>
              <a:t>un </a:t>
            </a:r>
            <a:r>
              <a:rPr lang="it-IT" sz="3200" dirty="0" smtClean="0">
                <a:latin typeface="Calibri" pitchFamily="34"/>
              </a:rPr>
              <a:t>dialogo</a:t>
            </a:r>
          </a:p>
          <a:p>
            <a:pPr lvl="0">
              <a:buNone/>
            </a:pPr>
            <a:endParaRPr lang="it-IT" sz="3200" dirty="0">
              <a:latin typeface="Calibri" pitchFamily="34"/>
            </a:endParaRPr>
          </a:p>
          <a:p>
            <a:pPr lvl="0">
              <a:buNone/>
            </a:pPr>
            <a:r>
              <a:rPr lang="it-IT" sz="3200" dirty="0">
                <a:latin typeface="Calibri" pitchFamily="34"/>
              </a:rPr>
              <a:t>    </a:t>
            </a:r>
            <a:r>
              <a:rPr lang="it-IT" sz="3200" dirty="0" smtClean="0">
                <a:latin typeface="Calibri" pitchFamily="34"/>
              </a:rPr>
              <a:t>ELABORAZIONE di </a:t>
            </a:r>
            <a:r>
              <a:rPr lang="it-IT" sz="3200" dirty="0">
                <a:latin typeface="Calibri" pitchFamily="34"/>
              </a:rPr>
              <a:t>una lettera o mail </a:t>
            </a:r>
            <a:r>
              <a:rPr lang="it-IT" sz="3200" dirty="0" smtClean="0">
                <a:latin typeface="Calibri" pitchFamily="34"/>
              </a:rPr>
              <a:t>personale</a:t>
            </a:r>
          </a:p>
          <a:p>
            <a:pPr lvl="0">
              <a:buNone/>
            </a:pPr>
            <a:endParaRPr lang="it-IT" sz="3200" dirty="0">
              <a:latin typeface="Calibri" pitchFamily="34"/>
            </a:endParaRPr>
          </a:p>
          <a:p>
            <a:pPr lvl="0">
              <a:buNone/>
            </a:pPr>
            <a:r>
              <a:rPr lang="it-IT" sz="3200" dirty="0">
                <a:latin typeface="Calibri" pitchFamily="34"/>
              </a:rPr>
              <a:t>    </a:t>
            </a:r>
            <a:r>
              <a:rPr lang="it-IT" sz="3200" dirty="0" smtClean="0">
                <a:latin typeface="Calibri" pitchFamily="34"/>
              </a:rPr>
              <a:t>SINTESI di </a:t>
            </a:r>
            <a:r>
              <a:rPr lang="it-IT" sz="3200" dirty="0">
                <a:latin typeface="Calibri" pitchFamily="34"/>
              </a:rPr>
              <a:t>un testo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66416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/>
          <a:lstStyle/>
          <a:p>
            <a:pPr algn="ctr"/>
            <a:r>
              <a:rPr lang="it-IT" sz="4400" dirty="0">
                <a:highlight>
                  <a:srgbClr val="FFFF66"/>
                </a:highlight>
              </a:rPr>
              <a:t>VOTO FINALE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it-IT" dirty="0" smtClean="0"/>
              <a:t>    </a:t>
            </a:r>
            <a:r>
              <a:rPr lang="it-IT" b="1" dirty="0" smtClean="0"/>
              <a:t>L</a:t>
            </a:r>
            <a:r>
              <a:rPr lang="it-IT" b="1" dirty="0" smtClean="0">
                <a:latin typeface="Calibri" pitchFamily="34"/>
              </a:rPr>
              <a:t>A VALUTAZIONE FINALE è </a:t>
            </a:r>
            <a:r>
              <a:rPr lang="it-IT" b="1" dirty="0">
                <a:latin typeface="Calibri" pitchFamily="34"/>
              </a:rPr>
              <a:t>determinata dall’esito delle prove d’esame e del  percorso scolastico, sulla base dei criteri di valutazione fissati dalla Commissione d’esame. La Sottocommissione avanza la proposta di voto e la Commissione delibera.</a:t>
            </a:r>
          </a:p>
          <a:p>
            <a:pPr lvl="0">
              <a:buNone/>
            </a:pPr>
            <a:endParaRPr lang="it-IT" b="1" dirty="0">
              <a:latin typeface="Calibri" pitchFamily="34"/>
            </a:endParaRPr>
          </a:p>
          <a:p>
            <a:pPr lvl="0">
              <a:buNone/>
            </a:pPr>
            <a:r>
              <a:rPr lang="it-IT" b="1" dirty="0" smtClean="0">
                <a:latin typeface="Calibri" pitchFamily="34"/>
              </a:rPr>
              <a:t>     IL VOTO FINALE deriva </a:t>
            </a:r>
            <a:r>
              <a:rPr lang="it-IT" b="1" dirty="0">
                <a:latin typeface="Calibri" pitchFamily="34"/>
              </a:rPr>
              <a:t>dalla media, arrotondata all’unità superiore per frazioni pari o superiori a 0,5, tra il voto di ammissione e la media dei voti delle prove e del colloquio.</a:t>
            </a:r>
          </a:p>
          <a:p>
            <a:pPr lvl="0">
              <a:buNone/>
            </a:pPr>
            <a:endParaRPr lang="it-IT" b="1" dirty="0">
              <a:latin typeface="Calibri" pitchFamily="34"/>
            </a:endParaRPr>
          </a:p>
          <a:p>
            <a:pPr lvl="0">
              <a:buNone/>
            </a:pPr>
            <a:r>
              <a:rPr lang="it-IT" b="1" dirty="0" smtClean="0">
                <a:latin typeface="Calibri" pitchFamily="34"/>
              </a:rPr>
              <a:t>     L’ESAME si </a:t>
            </a:r>
            <a:r>
              <a:rPr lang="it-IT" b="1" dirty="0">
                <a:latin typeface="Calibri" pitchFamily="34"/>
              </a:rPr>
              <a:t>intende superato se il candidato consegue una votazione complessiva di almeno 6/10.</a:t>
            </a:r>
          </a:p>
          <a:p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xmlns="" val="119068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84784"/>
          </a:xfrm>
        </p:spPr>
        <p:txBody>
          <a:bodyPr/>
          <a:lstStyle/>
          <a:p>
            <a:pPr algn="ctr"/>
            <a:r>
              <a:rPr lang="it-IT" sz="4000" dirty="0" smtClean="0">
                <a:highlight>
                  <a:srgbClr val="FFFF66"/>
                </a:highlight>
              </a:rPr>
              <a:t>CERTIFICAZIONE DELLE COMPETENZE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x-none" b="1">
                <a:latin typeface="Calibri" pitchFamily="34"/>
              </a:rPr>
              <a:t>La certificazione, come previsto dal D.lgs. n. 62/2017 e dal DM 741/2017, avviene al termine della scuola primaria e al termine di quella secondaria di I grado.</a:t>
            </a:r>
          </a:p>
          <a:p>
            <a:pPr lvl="0">
              <a:buNone/>
            </a:pPr>
            <a:r>
              <a:rPr lang="it-IT" b="1" dirty="0" smtClean="0">
                <a:latin typeface="Calibri" pitchFamily="34"/>
              </a:rPr>
              <a:t>      Con </a:t>
            </a:r>
            <a:r>
              <a:rPr lang="it-IT" b="1" dirty="0">
                <a:latin typeface="Calibri" pitchFamily="34"/>
              </a:rPr>
              <a:t>il succitato decreto n. 742/2017 sono stati adottati i </a:t>
            </a:r>
            <a:r>
              <a:rPr lang="it-IT" b="1" dirty="0" smtClean="0">
                <a:latin typeface="Calibri" pitchFamily="34"/>
              </a:rPr>
              <a:t>DUE MODELLI UNICI NAZIONALI DI CERTIFICAZIONE, </a:t>
            </a:r>
            <a:r>
              <a:rPr lang="it-IT" b="1" dirty="0">
                <a:latin typeface="Calibri" pitchFamily="34"/>
              </a:rPr>
              <a:t>uno per la scuola primaria e l’altro per la secondaria di I grado</a:t>
            </a:r>
            <a:r>
              <a:rPr lang="it-IT" b="1" dirty="0" smtClean="0">
                <a:latin typeface="Calibri" pitchFamily="34"/>
              </a:rPr>
              <a:t>.</a:t>
            </a:r>
          </a:p>
          <a:p>
            <a:pPr lvl="0">
              <a:buNone/>
            </a:pPr>
            <a:endParaRPr lang="it-IT" b="1" dirty="0">
              <a:latin typeface="Calibri" pitchFamily="34"/>
            </a:endParaRPr>
          </a:p>
          <a:p>
            <a:pPr lvl="0">
              <a:buNone/>
            </a:pPr>
            <a:r>
              <a:rPr lang="it-IT" b="1" dirty="0" smtClean="0">
                <a:latin typeface="Calibri" pitchFamily="34"/>
              </a:rPr>
              <a:t>      IL DOCUMENTO VIENE  REDATTO DURANTE LO SCRUTINIO FINALE dal </a:t>
            </a:r>
            <a:r>
              <a:rPr lang="it-IT" b="1" dirty="0">
                <a:latin typeface="Calibri" pitchFamily="34"/>
              </a:rPr>
              <a:t>consiglio di classe, ed è consegnato alla famiglia dell’alunno e, in copia, all’istituzione scolastica o formativa del ciclo successivo</a:t>
            </a:r>
            <a:r>
              <a:rPr lang="it-IT" b="1" dirty="0" smtClean="0">
                <a:latin typeface="Calibri" pitchFamily="34"/>
              </a:rPr>
              <a:t>.</a:t>
            </a:r>
          </a:p>
          <a:p>
            <a:pPr lvl="0">
              <a:buNone/>
            </a:pPr>
            <a:endParaRPr lang="it-IT" b="1" dirty="0">
              <a:latin typeface="Calibri" pitchFamily="34"/>
            </a:endParaRPr>
          </a:p>
          <a:p>
            <a:pPr lvl="0">
              <a:buNone/>
            </a:pPr>
            <a:r>
              <a:rPr lang="it-IT" b="1" dirty="0" smtClean="0">
                <a:latin typeface="Calibri" pitchFamily="34"/>
              </a:rPr>
              <a:t>      Per </a:t>
            </a:r>
            <a:r>
              <a:rPr lang="it-IT" b="1" dirty="0">
                <a:latin typeface="Calibri" pitchFamily="34"/>
              </a:rPr>
              <a:t>la scuola secondaria di I grado, invece, la </a:t>
            </a:r>
            <a:r>
              <a:rPr lang="it-IT" b="1" dirty="0" smtClean="0">
                <a:latin typeface="Calibri" pitchFamily="34"/>
              </a:rPr>
              <a:t>CERTIFICAZIONE RISERVA UN’APPOSITA SEZIONE, PREDISPOSTA E REDATTA DALL’INVALSI, </a:t>
            </a:r>
            <a:r>
              <a:rPr lang="it-IT" b="1" dirty="0">
                <a:latin typeface="Calibri" pitchFamily="34"/>
              </a:rPr>
              <a:t>che descrive i livelli conseguiti dall’alunno nelle prove nazionali di italiano e matematica. Nel modello è presente, inoltre, una sezione dedicata all’inglese, sempre redatta dall’istituto di Valutazione.</a:t>
            </a:r>
          </a:p>
          <a:p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xmlns="" val="102059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it-IT" dirty="0" smtClean="0"/>
              <a:t>9 FEBBRAIO 2018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pPr algn="ctr"/>
            <a:endParaRPr lang="it-IT" sz="4000" b="1" dirty="0" smtClean="0"/>
          </a:p>
          <a:p>
            <a:pPr algn="ctr"/>
            <a:r>
              <a:rPr lang="it-IT" sz="4000" b="1" dirty="0" smtClean="0"/>
              <a:t>GRAZIE PER L’ATTENZIONE</a:t>
            </a:r>
          </a:p>
          <a:p>
            <a:pPr algn="ctr"/>
            <a:endParaRPr lang="it-IT" sz="4000" b="1" dirty="0" smtClean="0"/>
          </a:p>
          <a:p>
            <a:pPr algn="ctr"/>
            <a:endParaRPr lang="it-IT" sz="4000" b="1" dirty="0" smtClean="0"/>
          </a:p>
          <a:p>
            <a:pPr algn="ctr"/>
            <a:r>
              <a:rPr lang="it-IT" sz="4000" b="1" dirty="0" smtClean="0"/>
              <a:t>E’ gradita compilazione del questionario di soddisfazione sul sito </a:t>
            </a:r>
            <a:r>
              <a:rPr lang="it-IT" sz="4000" b="1" dirty="0" err="1" smtClean="0"/>
              <a:t>ICVillanterio</a:t>
            </a:r>
            <a:r>
              <a:rPr lang="it-IT" sz="4000" b="1" dirty="0" smtClean="0"/>
              <a:t> – sezione Famiglie</a:t>
            </a:r>
            <a:endParaRPr lang="it-IT" sz="4000" b="1" dirty="0"/>
          </a:p>
        </p:txBody>
      </p:sp>
    </p:spTree>
    <p:extLst>
      <p:ext uri="{BB962C8B-B14F-4D97-AF65-F5344CB8AC3E}">
        <p14:creationId xmlns:p14="http://schemas.microsoft.com/office/powerpoint/2010/main" xmlns="" val="214798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NORMATIVA </a:t>
            </a:r>
            <a:r>
              <a:rPr lang="it-IT" dirty="0" err="1" smtClean="0"/>
              <a:t>DI</a:t>
            </a:r>
            <a:r>
              <a:rPr lang="it-IT" dirty="0" smtClean="0"/>
              <a:t> RIFERIMENTO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26008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it-IT" dirty="0" err="1" smtClean="0"/>
              <a:t>Dlgs</a:t>
            </a:r>
            <a:r>
              <a:rPr lang="it-IT" dirty="0" smtClean="0"/>
              <a:t> </a:t>
            </a:r>
            <a:r>
              <a:rPr lang="it-IT" b="1" dirty="0" smtClean="0"/>
              <a:t>62/2017</a:t>
            </a:r>
            <a:r>
              <a:rPr lang="it-IT" dirty="0" smtClean="0"/>
              <a:t> - </a:t>
            </a:r>
            <a:r>
              <a:rPr lang="it-IT" dirty="0" smtClean="0"/>
              <a:t>Norme in materia di valutazione e certificazione delle competenze nel primo ciclo ed esami di Stato</a:t>
            </a:r>
            <a:endParaRPr lang="it-IT" dirty="0" smtClean="0"/>
          </a:p>
          <a:p>
            <a:pPr algn="just"/>
            <a:r>
              <a:rPr lang="it-IT" dirty="0" err="1" smtClean="0"/>
              <a:t>Dlgs</a:t>
            </a:r>
            <a:r>
              <a:rPr lang="it-IT" dirty="0" smtClean="0"/>
              <a:t> </a:t>
            </a:r>
            <a:r>
              <a:rPr lang="it-IT" b="1" dirty="0" smtClean="0"/>
              <a:t>741/2017</a:t>
            </a:r>
            <a:r>
              <a:rPr lang="it-IT" dirty="0" smtClean="0"/>
              <a:t>- </a:t>
            </a:r>
            <a:r>
              <a:rPr lang="it-IT" dirty="0" smtClean="0"/>
              <a:t>Esame di Stato conclusivo del primo ciclo di istruzione</a:t>
            </a:r>
            <a:endParaRPr lang="it-IT" dirty="0" smtClean="0"/>
          </a:p>
          <a:p>
            <a:pPr algn="just"/>
            <a:r>
              <a:rPr lang="it-IT" dirty="0" err="1" smtClean="0"/>
              <a:t>Dlgs</a:t>
            </a:r>
            <a:r>
              <a:rPr lang="it-IT" dirty="0" smtClean="0"/>
              <a:t> </a:t>
            </a:r>
            <a:r>
              <a:rPr lang="it-IT" b="1" dirty="0" smtClean="0"/>
              <a:t>742/2017</a:t>
            </a:r>
            <a:r>
              <a:rPr lang="it-IT" dirty="0" smtClean="0"/>
              <a:t>- </a:t>
            </a:r>
            <a:r>
              <a:rPr lang="it-IT" dirty="0" smtClean="0"/>
              <a:t>Norme in materia di valutazione e certificazione delle competenze nel primo ciclo ed esami di Stato</a:t>
            </a:r>
            <a:endParaRPr lang="it-IT" dirty="0" smtClean="0"/>
          </a:p>
          <a:p>
            <a:pPr algn="just"/>
            <a:r>
              <a:rPr lang="it-IT" b="1" dirty="0" smtClean="0"/>
              <a:t>Nota MIUR 1865</a:t>
            </a:r>
            <a:r>
              <a:rPr lang="it-IT" dirty="0" smtClean="0"/>
              <a:t>- </a:t>
            </a:r>
            <a:r>
              <a:rPr lang="it-IT" dirty="0" smtClean="0"/>
              <a:t>Indicazioni in merito a valutazione, certificazione delle competenze ed Esame di Stato nelle scuole del primo ciclo di istruzione.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4400" dirty="0" smtClean="0">
                <a:highlight>
                  <a:srgbClr val="FFFF00"/>
                </a:highlight>
              </a:rPr>
              <a:t>COSA VIENE VALUTATO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ctr">
              <a:buFont typeface="Wingdings" panose="05000000000000000000" pitchFamily="2" charset="2"/>
              <a:buChar char="v"/>
            </a:pPr>
            <a:r>
              <a:rPr lang="it-IT" sz="2800" dirty="0">
                <a:solidFill>
                  <a:srgbClr val="474747"/>
                </a:solidFill>
                <a:latin typeface="Calibri" pitchFamily="18"/>
              </a:rPr>
              <a:t> </a:t>
            </a:r>
            <a:r>
              <a:rPr lang="it-IT" sz="3200" b="1" u="sng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18"/>
              </a:rPr>
              <a:t>Gli apprendimenti disciplinari</a:t>
            </a:r>
          </a:p>
          <a:p>
            <a:pPr marL="64008" lvl="0" indent="0">
              <a:buNone/>
            </a:pPr>
            <a:r>
              <a:rPr lang="it-IT" sz="3200" b="1" u="sng" dirty="0">
                <a:latin typeface="Calibri" pitchFamily="18"/>
              </a:rPr>
              <a:t>Ossia </a:t>
            </a:r>
            <a:r>
              <a:rPr lang="it-IT" sz="3200" b="1" dirty="0">
                <a:latin typeface="Calibri" pitchFamily="18"/>
              </a:rPr>
              <a:t>  i livelli di apprendimento raggiunti nelle diverse discipline  riferiti non solo alle conoscenze ma anche alle competenze ed abilità.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it-IT" sz="3200" b="1" dirty="0">
                <a:latin typeface="Calibri" pitchFamily="18"/>
              </a:rPr>
              <a:t>Sono espressi  in decimi.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it-IT" sz="3200" b="1" dirty="0">
                <a:latin typeface="Calibri" pitchFamily="18"/>
              </a:rPr>
              <a:t>Fanno riferimento ad indicatori e descrittori definiti nelle rubriche di valutazione disciplinare allegate al curricolo.</a:t>
            </a:r>
          </a:p>
          <a:p>
            <a:pPr lvl="0"/>
            <a:endParaRPr lang="x-none" sz="2000" b="1">
              <a:latin typeface="Calibri" pitchFamily="18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411965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4400" dirty="0" smtClean="0">
                <a:highlight>
                  <a:srgbClr val="FFFF00"/>
                </a:highlight>
              </a:rPr>
              <a:t>COSA VIENE VALUTATO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932040"/>
          </a:xfrm>
        </p:spPr>
        <p:txBody>
          <a:bodyPr>
            <a:normAutofit fontScale="85000" lnSpcReduction="20000"/>
          </a:bodyPr>
          <a:lstStyle/>
          <a:p>
            <a:pPr marL="64008" lvl="0" indent="0" algn="ctr">
              <a:buNone/>
            </a:pPr>
            <a:r>
              <a:rPr lang="it-IT" sz="4000" dirty="0">
                <a:solidFill>
                  <a:srgbClr val="474747"/>
                </a:solidFill>
                <a:latin typeface="Calibri" pitchFamily="18"/>
              </a:rPr>
              <a:t> </a:t>
            </a:r>
            <a:r>
              <a:rPr lang="it-IT" sz="4400" b="1" u="sng" dirty="0">
                <a:solidFill>
                  <a:schemeClr val="accent3">
                    <a:lumMod val="60000"/>
                    <a:lumOff val="40000"/>
                  </a:schemeClr>
                </a:solidFill>
                <a:latin typeface="Calibri" pitchFamily="18"/>
              </a:rPr>
              <a:t>Il processo formativo</a:t>
            </a:r>
          </a:p>
          <a:p>
            <a:pPr marL="64008" lvl="0" indent="0">
              <a:buNone/>
            </a:pPr>
            <a:r>
              <a:rPr lang="it-IT" sz="3600" b="1" u="sng" dirty="0">
                <a:latin typeface="Calibri" pitchFamily="18"/>
              </a:rPr>
              <a:t>Ossia </a:t>
            </a:r>
            <a:r>
              <a:rPr lang="it-IT" sz="3600" b="1" dirty="0">
                <a:latin typeface="Calibri" pitchFamily="18"/>
              </a:rPr>
              <a:t>  sia gli aspetti  cognitivi ( il percorso di apprendimento ) sia gli aspetti  afferenti alla persona nella sua interezza.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it-IT" sz="3600" b="1" dirty="0">
                <a:latin typeface="Calibri" pitchFamily="18"/>
              </a:rPr>
              <a:t>Nel nuovo documento di </a:t>
            </a:r>
            <a:r>
              <a:rPr lang="it-IT" sz="3600" b="1" dirty="0" smtClean="0">
                <a:latin typeface="Calibri" pitchFamily="18"/>
              </a:rPr>
              <a:t>valutazione  </a:t>
            </a:r>
            <a:r>
              <a:rPr lang="it-IT" sz="3600" b="1" dirty="0">
                <a:latin typeface="Calibri" pitchFamily="18"/>
              </a:rPr>
              <a:t>la valutazione  disciplinare </a:t>
            </a:r>
            <a:r>
              <a:rPr lang="it-IT" sz="3600" b="1" dirty="0" smtClean="0">
                <a:latin typeface="Calibri" pitchFamily="18"/>
              </a:rPr>
              <a:t>è </a:t>
            </a:r>
            <a:r>
              <a:rPr lang="it-IT" sz="3600" b="1" dirty="0">
                <a:latin typeface="Calibri" pitchFamily="18"/>
              </a:rPr>
              <a:t>integrata dalla “descrizione del processo e del livello globale di sviluppo degli apprendimenti raggiunto</a:t>
            </a:r>
            <a:r>
              <a:rPr lang="it-IT" sz="3600" b="1" dirty="0"/>
              <a:t>”  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x-none" sz="3600" b="1" u="sng">
                <a:latin typeface="Calibri" pitchFamily="18"/>
              </a:rPr>
              <a:t>Gli indicatori di </a:t>
            </a:r>
            <a:r>
              <a:rPr lang="x-none" sz="3600" b="1" u="sng" smtClean="0">
                <a:latin typeface="Calibri" pitchFamily="18"/>
              </a:rPr>
              <a:t>riferimento</a:t>
            </a:r>
            <a:r>
              <a:rPr lang="it-IT" sz="3600" b="1" u="sng" dirty="0" smtClean="0">
                <a:latin typeface="Calibri" pitchFamily="18"/>
              </a:rPr>
              <a:t> sono evidenziati dettagliatamente nel DOCUMENTO SULLA VALUTAZIONE dell’IC e cioè:</a:t>
            </a:r>
            <a:endParaRPr lang="it-IT" sz="3600" b="1" dirty="0" smtClean="0">
              <a:latin typeface="Calibri" pitchFamily="18"/>
            </a:endParaRPr>
          </a:p>
          <a:p>
            <a:pPr marL="64008" lvl="0" indent="0">
              <a:buNone/>
            </a:pPr>
            <a:endParaRPr lang="x-none" sz="3600" b="1">
              <a:latin typeface="Calibri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618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Dal documento sulla valutazione </a:t>
            </a:r>
            <a:br>
              <a:rPr lang="it-IT" sz="2800" dirty="0" smtClean="0"/>
            </a:br>
            <a:r>
              <a:rPr lang="it-IT" sz="2800" dirty="0" smtClean="0"/>
              <a:t>( consultabile direttamente sul sito anche nel PTOF)</a:t>
            </a:r>
            <a:endParaRPr lang="it-IT" sz="2800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6015" y="1882775"/>
            <a:ext cx="8131969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>
            <a:normAutofit/>
          </a:bodyPr>
          <a:lstStyle/>
          <a:p>
            <a:r>
              <a:rPr lang="it-IT" sz="2800" b="1" dirty="0" smtClean="0"/>
              <a:t>GRIGLIA PER LA VALUTAZIONE DEL PROCESSO </a:t>
            </a:r>
            <a:r>
              <a:rPr lang="it-IT" sz="2800" b="1" dirty="0" err="1" smtClean="0"/>
              <a:t>DI</a:t>
            </a:r>
            <a:r>
              <a:rPr lang="it-IT" sz="2800" b="1" dirty="0" smtClean="0"/>
              <a:t> APPRENDIMENTO - ESEMPIO</a:t>
            </a:r>
            <a:endParaRPr lang="it-IT" sz="2800" dirty="0"/>
          </a:p>
        </p:txBody>
      </p:sp>
      <p:pic>
        <p:nvPicPr>
          <p:cNvPr id="5" name="Immagine 4" descr="GLOB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244236"/>
            <a:ext cx="8640960" cy="561376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4400" dirty="0">
                <a:highlight>
                  <a:srgbClr val="FFFF00"/>
                </a:highlight>
              </a:rPr>
              <a:t>COSA VIENE </a:t>
            </a:r>
            <a:r>
              <a:rPr lang="it-IT" sz="4400" dirty="0" smtClean="0">
                <a:highlight>
                  <a:srgbClr val="FFFF00"/>
                </a:highlight>
              </a:rPr>
              <a:t>VALUTATO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826008"/>
          </a:xfrm>
        </p:spPr>
        <p:txBody>
          <a:bodyPr>
            <a:normAutofit fontScale="77500" lnSpcReduction="20000"/>
          </a:bodyPr>
          <a:lstStyle/>
          <a:p>
            <a:pPr marL="64008" lvl="0" indent="0" algn="ctr">
              <a:buNone/>
            </a:pPr>
            <a:r>
              <a:rPr lang="it-IT" sz="3600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18"/>
              </a:rPr>
              <a:t>COMPORTAMENTO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it-IT" sz="3600" b="1" u="sng" dirty="0" smtClean="0">
                <a:latin typeface="Calibri" pitchFamily="18"/>
              </a:rPr>
              <a:t>Viene </a:t>
            </a:r>
            <a:r>
              <a:rPr lang="it-IT" sz="3600" b="1" u="sng" dirty="0">
                <a:latin typeface="Calibri" pitchFamily="18"/>
              </a:rPr>
              <a:t>espresso con un giudizio di livello </a:t>
            </a:r>
            <a:r>
              <a:rPr lang="it-IT" sz="3600" b="1" dirty="0">
                <a:latin typeface="Calibri" pitchFamily="18"/>
              </a:rPr>
              <a:t> 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it-IT" sz="3600" b="1" dirty="0">
                <a:latin typeface="Calibri" pitchFamily="18"/>
              </a:rPr>
              <a:t>A </a:t>
            </a:r>
            <a:r>
              <a:rPr lang="it-IT" sz="3600" b="1" dirty="0" smtClean="0">
                <a:latin typeface="Calibri" pitchFamily="18"/>
              </a:rPr>
              <a:t>(alto - ottimo)</a:t>
            </a:r>
            <a:endParaRPr lang="it-IT" sz="3600" b="1" dirty="0">
              <a:latin typeface="Calibri" pitchFamily="18"/>
            </a:endParaRPr>
          </a:p>
          <a:p>
            <a:pPr lvl="0">
              <a:buFont typeface="Wingdings" panose="05000000000000000000" pitchFamily="2" charset="2"/>
              <a:buChar char="v"/>
            </a:pPr>
            <a:r>
              <a:rPr lang="it-IT" sz="3600" b="1" dirty="0">
                <a:latin typeface="Calibri" pitchFamily="18"/>
              </a:rPr>
              <a:t>B </a:t>
            </a:r>
            <a:r>
              <a:rPr lang="it-IT" sz="3600" b="1" dirty="0" smtClean="0">
                <a:latin typeface="Calibri" pitchFamily="18"/>
              </a:rPr>
              <a:t>(intermedio - buono </a:t>
            </a:r>
            <a:r>
              <a:rPr lang="it-IT" sz="3600" b="1" dirty="0">
                <a:latin typeface="Calibri" pitchFamily="18"/>
              </a:rPr>
              <a:t>)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it-IT" sz="3600" b="1" dirty="0">
                <a:latin typeface="Calibri" pitchFamily="18"/>
              </a:rPr>
              <a:t>C </a:t>
            </a:r>
            <a:r>
              <a:rPr lang="it-IT" sz="3600" b="1" dirty="0" smtClean="0">
                <a:latin typeface="Calibri" pitchFamily="18"/>
              </a:rPr>
              <a:t>(base - sufficiente)</a:t>
            </a:r>
            <a:endParaRPr lang="it-IT" sz="3600" b="1" dirty="0">
              <a:latin typeface="Calibri" pitchFamily="18"/>
            </a:endParaRPr>
          </a:p>
          <a:p>
            <a:pPr lvl="0">
              <a:buFont typeface="Wingdings" panose="05000000000000000000" pitchFamily="2" charset="2"/>
              <a:buChar char="v"/>
            </a:pPr>
            <a:r>
              <a:rPr lang="it-IT" sz="3600" b="1" dirty="0">
                <a:latin typeface="Calibri" pitchFamily="18"/>
              </a:rPr>
              <a:t>D </a:t>
            </a:r>
            <a:r>
              <a:rPr lang="it-IT" sz="3600" b="1" dirty="0" smtClean="0">
                <a:latin typeface="Calibri" pitchFamily="18"/>
              </a:rPr>
              <a:t>(iniziale - non sufficiente)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x-none" sz="3600" b="1" u="sng" smtClean="0">
                <a:latin typeface="Calibri" pitchFamily="18"/>
              </a:rPr>
              <a:t>Gli indicatori di riferimento</a:t>
            </a:r>
            <a:r>
              <a:rPr lang="it-IT" sz="3600" b="1" u="sng" dirty="0" smtClean="0">
                <a:latin typeface="Calibri" pitchFamily="18"/>
              </a:rPr>
              <a:t> sono evidenziati dettagliatamente nel DOCUMENTO SULLA VALUTAZIONE dell’IC e cioè:</a:t>
            </a:r>
            <a:endParaRPr lang="it-IT" sz="3600" b="1" dirty="0" smtClean="0">
              <a:latin typeface="Calibri" pitchFamily="18"/>
            </a:endParaRPr>
          </a:p>
          <a:p>
            <a:pPr lvl="0">
              <a:buFont typeface="Wingdings" panose="05000000000000000000" pitchFamily="2" charset="2"/>
              <a:buChar char="v"/>
            </a:pPr>
            <a:endParaRPr lang="it-IT" sz="3600" b="1" dirty="0">
              <a:latin typeface="Calibri" pitchFamily="18"/>
            </a:endParaRPr>
          </a:p>
          <a:p>
            <a:pPr marL="64008" lvl="0" indent="0">
              <a:buSzPct val="100000"/>
              <a:buNone/>
            </a:pPr>
            <a:endParaRPr lang="it-IT" sz="2800" b="1" dirty="0" smtClean="0">
              <a:latin typeface="Calibri" pitchFamily="18"/>
            </a:endParaRPr>
          </a:p>
          <a:p>
            <a:pPr marL="64008" lvl="0" indent="0">
              <a:buSzPct val="100000"/>
              <a:buNone/>
            </a:pPr>
            <a:r>
              <a:rPr lang="x-none" sz="2800" b="1" smtClean="0">
                <a:latin typeface="Calibri" pitchFamily="18"/>
              </a:rPr>
              <a:t> </a:t>
            </a:r>
            <a:endParaRPr lang="x-none" sz="3200" b="1">
              <a:latin typeface="Calibri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275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2800" dirty="0" smtClean="0"/>
              <a:t>Dal documento sulla valutazione </a:t>
            </a:r>
            <a:br>
              <a:rPr lang="it-IT" sz="2800" dirty="0" smtClean="0"/>
            </a:br>
            <a:r>
              <a:rPr lang="it-IT" sz="2800" dirty="0" smtClean="0"/>
              <a:t>( consultabile direttamente sul sito anche nel PTOF)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SÉ: CURA E CONSAPEVOLEZZA </a:t>
            </a:r>
            <a:r>
              <a:rPr lang="it-IT" b="1" dirty="0" err="1" smtClean="0"/>
              <a:t>DI</a:t>
            </a:r>
            <a:r>
              <a:rPr lang="it-IT" b="1" dirty="0" smtClean="0"/>
              <a:t> SÉ</a:t>
            </a:r>
          </a:p>
          <a:p>
            <a:r>
              <a:rPr lang="it-IT" b="1" dirty="0" smtClean="0"/>
              <a:t>ALTRI: CONOSCENZA E CURA DELLA COMUNICAZIONE, CURA DELLE RELAZIONI, CURA DEGLI AMBIENTI</a:t>
            </a:r>
          </a:p>
          <a:p>
            <a:r>
              <a:rPr lang="it-IT" b="1" dirty="0" smtClean="0"/>
              <a:t>MONDO: CONOSCENZA E APPLICAZIONE DELLE REGOLE SOCIALI, CONOSCENZA DELLA COSTITUZIONE E DELLE ISTITUZIONI, IMPEGNO SOCIALE E CIVILE </a:t>
            </a:r>
            <a:r>
              <a:rPr lang="it-IT" b="1" dirty="0" smtClean="0">
                <a:hlinkClick r:id="rId2" action="ppaction://hlinkfile"/>
              </a:rPr>
              <a:t>(vedi documento sulla valutazione)</a:t>
            </a:r>
            <a:endParaRPr lang="it-I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264</TotalTime>
  <Words>2328</Words>
  <Application>Microsoft Office PowerPoint</Application>
  <PresentationFormat>Presentazione su schermo (4:3)</PresentationFormat>
  <Paragraphs>190</Paragraphs>
  <Slides>28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28</vt:i4>
      </vt:variant>
    </vt:vector>
  </HeadingPairs>
  <TitlesOfParts>
    <vt:vector size="29" baseType="lpstr">
      <vt:lpstr>Verve</vt:lpstr>
      <vt:lpstr>09 febbraio 2018</vt:lpstr>
      <vt:lpstr>L. 107 novità introdotte</vt:lpstr>
      <vt:lpstr>NORMATIVA DI RIFERIMENTO</vt:lpstr>
      <vt:lpstr>COSA VIENE VALUTATO</vt:lpstr>
      <vt:lpstr>COSA VIENE VALUTATO</vt:lpstr>
      <vt:lpstr>Dal documento sulla valutazione  ( consultabile direttamente sul sito anche nel PTOF)</vt:lpstr>
      <vt:lpstr>GRIGLIA PER LA VALUTAZIONE DEL PROCESSO DI APPRENDIMENTO - ESEMPIO</vt:lpstr>
      <vt:lpstr>COSA VIENE VALUTATO</vt:lpstr>
      <vt:lpstr>Dal documento sulla valutazione  ( consultabile direttamente sul sito anche nel PTOF)</vt:lpstr>
      <vt:lpstr>GRIGLIA PER LA VALUTAZIONE DEL COMPORTAMENTO - ESEMPIO</vt:lpstr>
      <vt:lpstr>VALUTAZIONE DEL COMPORTAMENTO - INDICATORI</vt:lpstr>
      <vt:lpstr>PROVE INVALSI</vt:lpstr>
      <vt:lpstr> Proposta organizzativa per lo svolgimento delle prove INVALSI</vt:lpstr>
      <vt:lpstr>DURATA PROVE</vt:lpstr>
      <vt:lpstr>REGOLE DI SOMMINISTRAZIONE GENERALI (da INVALSI)</vt:lpstr>
      <vt:lpstr>ORGANIZZAZIONE IC VILLANTERIO</vt:lpstr>
      <vt:lpstr>VALIDAZIONE ANNO SCOLASTICO</vt:lpstr>
      <vt:lpstr>AMMISSIONE ALLA CLASSE SUCCESSIVA E  ALL'ESAME DI STATO</vt:lpstr>
      <vt:lpstr>AMMISSIONE ALLA CLASSE SUCCESSIVA E ALL'ESAME DI STATO</vt:lpstr>
      <vt:lpstr>VOTO DI IDONEITA'   per ammissione all'Esame di Stato</vt:lpstr>
      <vt:lpstr>ESAME DI STATO</vt:lpstr>
      <vt:lpstr>ITALIANO</vt:lpstr>
      <vt:lpstr>MATEMATICA</vt:lpstr>
      <vt:lpstr>LINGUE</vt:lpstr>
      <vt:lpstr>LINGUE</vt:lpstr>
      <vt:lpstr>VOTO FINALE</vt:lpstr>
      <vt:lpstr>CERTIFICAZIONE DELLE COMPETENZE</vt:lpstr>
      <vt:lpstr>9 FEBBRAIO 2018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Donatella Penna</dc:creator>
  <cp:lastModifiedBy>Admin</cp:lastModifiedBy>
  <cp:revision>30</cp:revision>
  <dcterms:created xsi:type="dcterms:W3CDTF">2018-02-07T18:53:24Z</dcterms:created>
  <dcterms:modified xsi:type="dcterms:W3CDTF">2018-02-15T11:11:32Z</dcterms:modified>
</cp:coreProperties>
</file>