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405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2963"/>
    <p:restoredTop sz="94667"/>
  </p:normalViewPr>
  <p:slideViewPr>
    <p:cSldViewPr snapToGrid="0" snapToObjects="1">
      <p:cViewPr>
        <p:scale>
          <a:sx n="100" d="100"/>
          <a:sy n="100" d="100"/>
        </p:scale>
        <p:origin x="-1518" y="112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9699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8825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9756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6840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4736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8685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167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990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7881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7293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0757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2A98-45D4-1E4B-B82D-59E96883CDAD}" type="datetimeFigureOut">
              <a:rPr lang="it-IT" smtClean="0"/>
              <a:pPr/>
              <a:t>03/10/2016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B178B-8C87-9B46-A798-C8578AEE4F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9528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8027"/>
          <a:stretch/>
        </p:blipFill>
        <p:spPr>
          <a:xfrm flipV="1">
            <a:off x="5702220" y="2884423"/>
            <a:ext cx="1857455" cy="2980763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8027"/>
          <a:stretch/>
        </p:blipFill>
        <p:spPr>
          <a:xfrm>
            <a:off x="5702220" y="5795663"/>
            <a:ext cx="1857455" cy="2997200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3864" r="38027"/>
          <a:stretch/>
        </p:blipFill>
        <p:spPr>
          <a:xfrm flipV="1">
            <a:off x="5704705" y="8717248"/>
            <a:ext cx="1857455" cy="1974563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93" t="34084" r="-1393" b="-1"/>
          <a:stretch/>
        </p:blipFill>
        <p:spPr>
          <a:xfrm flipH="1" flipV="1">
            <a:off x="2846035" y="8705673"/>
            <a:ext cx="2923067" cy="1986137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242" r="307" b="2294"/>
          <a:stretch/>
        </p:blipFill>
        <p:spPr>
          <a:xfrm flipV="1">
            <a:off x="0" y="8777390"/>
            <a:ext cx="2988000" cy="1914422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2911156"/>
            <a:ext cx="2997200" cy="2980763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8027"/>
          <a:stretch/>
        </p:blipFill>
        <p:spPr>
          <a:xfrm>
            <a:off x="5702220" y="-2366"/>
            <a:ext cx="1857455" cy="2997200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5663"/>
            <a:ext cx="2997200" cy="299720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93" r="-1393"/>
          <a:stretch/>
        </p:blipFill>
        <p:spPr>
          <a:xfrm flipH="1">
            <a:off x="2833700" y="1460"/>
            <a:ext cx="2935405" cy="29972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0"/>
            <a:ext cx="2997200" cy="29972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44960" y="723881"/>
            <a:ext cx="5669756" cy="9159815"/>
          </a:xfrm>
          <a:prstGeom prst="rect">
            <a:avLst/>
          </a:prstGeom>
          <a:solidFill>
            <a:schemeClr val="bg1"/>
          </a:solidFill>
          <a:ln cmpd="thickThin">
            <a:noFill/>
            <a:miter lim="800000"/>
          </a:ln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it-IT" sz="2806" dirty="0" smtClean="0"/>
          </a:p>
          <a:p>
            <a:endParaRPr lang="it-IT" sz="2806" dirty="0"/>
          </a:p>
          <a:p>
            <a:endParaRPr lang="it-IT" sz="2806" dirty="0" smtClean="0"/>
          </a:p>
          <a:p>
            <a:endParaRPr lang="it-IT" sz="2806" dirty="0"/>
          </a:p>
          <a:p>
            <a:endParaRPr lang="it-IT" sz="2806" dirty="0" smtClean="0"/>
          </a:p>
          <a:p>
            <a:endParaRPr lang="it-IT" sz="2806" dirty="0"/>
          </a:p>
          <a:p>
            <a:endParaRPr lang="it-IT" sz="2806" dirty="0" smtClean="0"/>
          </a:p>
          <a:p>
            <a:endParaRPr lang="it-IT" sz="2806" dirty="0"/>
          </a:p>
          <a:p>
            <a:endParaRPr lang="it-IT" sz="2806" dirty="0" smtClean="0"/>
          </a:p>
          <a:p>
            <a:endParaRPr lang="it-IT" sz="2806" dirty="0"/>
          </a:p>
          <a:p>
            <a:endParaRPr lang="it-IT" sz="2806" dirty="0" smtClean="0"/>
          </a:p>
          <a:p>
            <a:endParaRPr lang="it-IT" sz="2806" dirty="0"/>
          </a:p>
          <a:p>
            <a:endParaRPr lang="it-IT" sz="2806" dirty="0" smtClean="0"/>
          </a:p>
          <a:p>
            <a:endParaRPr lang="it-IT" sz="2806" dirty="0"/>
          </a:p>
          <a:p>
            <a:endParaRPr lang="it-IT" sz="2806" dirty="0" smtClean="0"/>
          </a:p>
          <a:p>
            <a:endParaRPr lang="it-IT" sz="2806" dirty="0"/>
          </a:p>
          <a:p>
            <a:endParaRPr lang="it-IT" sz="2806" dirty="0" smtClean="0"/>
          </a:p>
          <a:p>
            <a:endParaRPr lang="it-IT" sz="2806" dirty="0"/>
          </a:p>
          <a:p>
            <a:endParaRPr lang="it-IT" sz="2806" dirty="0" smtClean="0"/>
          </a:p>
          <a:p>
            <a:endParaRPr lang="it-IT" sz="2806" dirty="0"/>
          </a:p>
          <a:p>
            <a:endParaRPr lang="it-IT" sz="2806" dirty="0" smtClean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810113" y="941463"/>
            <a:ext cx="3513542" cy="8430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>
                <a:solidFill>
                  <a:srgbClr val="540500"/>
                </a:solidFill>
                <a:ea typeface="Calibri" charset="0"/>
                <a:cs typeface="Times New Roman" charset="0"/>
              </a:rPr>
              <a:t>Italian Lab of Research and Intervention for the development of Talent, Potential and Giftedness </a:t>
            </a:r>
            <a:r>
              <a:rPr lang="en-GB" sz="1200" b="1" i="1" dirty="0" smtClean="0">
                <a:solidFill>
                  <a:srgbClr val="540500"/>
                </a:solidFill>
                <a:ea typeface="Calibri" charset="0"/>
                <a:cs typeface="Times New Roman" charset="0"/>
              </a:rPr>
              <a:t>LabTalento </a:t>
            </a:r>
          </a:p>
          <a:p>
            <a:r>
              <a:rPr lang="en-GB" sz="1200" b="1" dirty="0" smtClean="0">
                <a:solidFill>
                  <a:srgbClr val="540500"/>
                </a:solidFill>
                <a:ea typeface="Calibri" charset="0"/>
                <a:cs typeface="Times New Roman" charset="0"/>
              </a:rPr>
              <a:t>University of Pavia</a:t>
            </a:r>
            <a:endParaRPr lang="en-GB" sz="1200" dirty="0" smtClean="0">
              <a:solidFill>
                <a:srgbClr val="000000"/>
              </a:solidFill>
              <a:ea typeface="Calibri" charset="0"/>
              <a:cs typeface="Times New Roman" charset="0"/>
            </a:endParaRPr>
          </a:p>
          <a:p>
            <a:endParaRPr lang="it-IT" sz="1200" baseline="30000" dirty="0" smtClean="0">
              <a:ea typeface="Calibri" charset="0"/>
              <a:cs typeface="Times New Roman" charset="0"/>
            </a:endParaRPr>
          </a:p>
          <a:p>
            <a:endParaRPr lang="it-IT" sz="1200" dirty="0" smtClean="0"/>
          </a:p>
          <a:p>
            <a:endParaRPr lang="it-IT" sz="1200" dirty="0"/>
          </a:p>
        </p:txBody>
      </p:sp>
      <p:pic>
        <p:nvPicPr>
          <p:cNvPr id="7" name="Immagine 6" descr="02-300dpi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793" y="916159"/>
            <a:ext cx="1108018" cy="90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 descr="LOGO Atene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318" y="927399"/>
            <a:ext cx="545204" cy="88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1220577" y="1916878"/>
            <a:ext cx="521109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rgbClr val="C00000"/>
                </a:solidFill>
              </a:rPr>
              <a:t>SEMINARIO INTERNAZIONALE</a:t>
            </a:r>
          </a:p>
          <a:p>
            <a:pPr algn="ctr"/>
            <a:endParaRPr lang="it-IT" sz="700" dirty="0" smtClean="0">
              <a:solidFill>
                <a:srgbClr val="C00000"/>
              </a:solidFill>
            </a:endParaRPr>
          </a:p>
          <a:p>
            <a:pPr algn="ctr"/>
            <a:r>
              <a:rPr lang="it-IT" sz="2200" b="1" dirty="0" smtClean="0">
                <a:solidFill>
                  <a:srgbClr val="C00000"/>
                </a:solidFill>
              </a:rPr>
              <a:t>CONTESTI CHE PROMUOVONO APPRENDIMENTI</a:t>
            </a:r>
          </a:p>
          <a:p>
            <a:pPr algn="ctr"/>
            <a:r>
              <a:rPr lang="it-IT" sz="1600" dirty="0" smtClean="0"/>
              <a:t>26 novembre 2016 – Aula del ‘400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092199" y="3286484"/>
            <a:ext cx="5400685" cy="5889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08.45 Registrazione partecipanti</a:t>
            </a:r>
          </a:p>
          <a:p>
            <a:pPr algn="just"/>
            <a:r>
              <a:rPr lang="it-IT" sz="1200" dirty="0" smtClean="0"/>
              <a:t>09.30 Saluti delle autorità</a:t>
            </a:r>
          </a:p>
          <a:p>
            <a:pPr algn="just"/>
            <a:endParaRPr lang="it-IT" sz="1200" dirty="0" smtClean="0"/>
          </a:p>
          <a:p>
            <a:pPr algn="just"/>
            <a:r>
              <a:rPr lang="it-IT" sz="1200" dirty="0" smtClean="0"/>
              <a:t>10.00 </a:t>
            </a:r>
            <a:r>
              <a:rPr lang="it-IT" sz="1200" b="1" i="1" dirty="0" smtClean="0"/>
              <a:t>Dove può avvenire l’apprendimento? </a:t>
            </a:r>
            <a:r>
              <a:rPr lang="it-IT" sz="1200" dirty="0" smtClean="0"/>
              <a:t>- Prof.ssa Maria Assunta Zanetti – Università di Pavia</a:t>
            </a:r>
          </a:p>
          <a:p>
            <a:pPr algn="just"/>
            <a:r>
              <a:rPr lang="it-IT" sz="1200" dirty="0" smtClean="0"/>
              <a:t>10.30 </a:t>
            </a:r>
            <a:r>
              <a:rPr lang="it-IT" sz="1200" b="1" dirty="0" smtClean="0"/>
              <a:t>Lezione magistrale:</a:t>
            </a:r>
            <a:r>
              <a:rPr lang="en-GB" sz="1200" b="1" dirty="0" smtClean="0"/>
              <a:t> </a:t>
            </a:r>
            <a:r>
              <a:rPr lang="en-GB" sz="1200" b="1" i="1" dirty="0" smtClean="0"/>
              <a:t>Enrichment programs in school for gift</a:t>
            </a:r>
            <a:r>
              <a:rPr lang="it-IT" sz="1200" b="1" i="1" dirty="0" smtClean="0"/>
              <a:t>ed </a:t>
            </a:r>
            <a:r>
              <a:rPr lang="it-IT" sz="1200" b="1" dirty="0" smtClean="0"/>
              <a:t>- </a:t>
            </a:r>
            <a:r>
              <a:rPr lang="it-IT" sz="1200" dirty="0" smtClean="0"/>
              <a:t>Africa Borges del </a:t>
            </a:r>
            <a:r>
              <a:rPr lang="it-IT" sz="1200" dirty="0" err="1" smtClean="0"/>
              <a:t>Rosal</a:t>
            </a:r>
            <a:r>
              <a:rPr lang="it-IT" sz="1200" dirty="0" smtClean="0"/>
              <a:t> - Università La Laguna (Tenerife) </a:t>
            </a:r>
          </a:p>
          <a:p>
            <a:pPr algn="just"/>
            <a:endParaRPr lang="it-IT" sz="800" dirty="0" smtClean="0"/>
          </a:p>
          <a:p>
            <a:pPr algn="just"/>
            <a:r>
              <a:rPr lang="it-IT" sz="1200" dirty="0" smtClean="0"/>
              <a:t>11.30 Coffee break</a:t>
            </a:r>
          </a:p>
          <a:p>
            <a:pPr algn="just"/>
            <a:endParaRPr lang="it-IT" sz="800" dirty="0" smtClean="0"/>
          </a:p>
          <a:p>
            <a:pPr algn="just"/>
            <a:r>
              <a:rPr lang="it-IT" sz="1200" dirty="0" smtClean="0"/>
              <a:t>11.45 </a:t>
            </a:r>
            <a:r>
              <a:rPr lang="it-IT" sz="1200" b="1" i="1" dirty="0" smtClean="0"/>
              <a:t>Il sostegno </a:t>
            </a:r>
            <a:r>
              <a:rPr lang="it-IT" sz="1200" b="1" i="1" dirty="0" err="1" smtClean="0"/>
              <a:t>psico</a:t>
            </a:r>
            <a:r>
              <a:rPr lang="it-IT" sz="1200" b="1" i="1" dirty="0" smtClean="0"/>
              <a:t>-educativo all'alunno ad alto potenziale cognitivo</a:t>
            </a:r>
            <a:r>
              <a:rPr lang="it-IT" sz="1200" i="1" dirty="0" smtClean="0"/>
              <a:t> </a:t>
            </a:r>
            <a:r>
              <a:rPr lang="it-IT" sz="1200" dirty="0" smtClean="0"/>
              <a:t>- Prof.ssa Maria Teresa Cairo - </a:t>
            </a:r>
            <a:r>
              <a:rPr lang="it-IT" sz="1200" dirty="0"/>
              <a:t>Università </a:t>
            </a:r>
            <a:r>
              <a:rPr lang="it-IT" sz="1200" dirty="0" smtClean="0"/>
              <a:t>Cattolica del </a:t>
            </a:r>
            <a:r>
              <a:rPr lang="it-IT" sz="1200" dirty="0"/>
              <a:t>Sacro Cuore </a:t>
            </a:r>
            <a:endParaRPr lang="it-IT" sz="1200" dirty="0" smtClean="0"/>
          </a:p>
          <a:p>
            <a:pPr algn="just"/>
            <a:r>
              <a:rPr lang="it-IT" sz="1200" dirty="0" smtClean="0"/>
              <a:t>12.30 </a:t>
            </a:r>
            <a:r>
              <a:rPr lang="it-IT" sz="1200" b="1" i="1" dirty="0" smtClean="0"/>
              <a:t>Il ruolo della scuola nell’apprendimento </a:t>
            </a:r>
            <a:r>
              <a:rPr lang="it-IT" sz="1200" dirty="0" smtClean="0"/>
              <a:t>- Dott.ssa Donatella Penna – Dirigente scolastico IC Villanterio</a:t>
            </a:r>
          </a:p>
          <a:p>
            <a:pPr algn="just"/>
            <a:endParaRPr lang="it-IT" sz="800" dirty="0"/>
          </a:p>
          <a:p>
            <a:pPr algn="just"/>
            <a:r>
              <a:rPr lang="it-IT" sz="1200" dirty="0" smtClean="0"/>
              <a:t>13.00 Pranzo</a:t>
            </a:r>
          </a:p>
          <a:p>
            <a:pPr algn="just"/>
            <a:endParaRPr lang="it-IT" sz="800" dirty="0" smtClean="0"/>
          </a:p>
          <a:p>
            <a:pPr algn="just"/>
            <a:r>
              <a:rPr lang="it-IT" sz="1200" b="1" dirty="0" smtClean="0"/>
              <a:t>Sessione WORKSHOP</a:t>
            </a:r>
          </a:p>
          <a:p>
            <a:pPr algn="just"/>
            <a:r>
              <a:rPr lang="it-IT" sz="1200" dirty="0" smtClean="0"/>
              <a:t>14.30 </a:t>
            </a:r>
            <a:r>
              <a:rPr lang="en-GB" sz="1200" b="1" i="1" dirty="0" smtClean="0"/>
              <a:t>The support of the family for gifted and talented student</a:t>
            </a:r>
            <a:r>
              <a:rPr lang="it-IT" sz="1200" b="1" i="1" dirty="0" smtClean="0"/>
              <a:t> </a:t>
            </a:r>
            <a:r>
              <a:rPr lang="it-IT" sz="1200" dirty="0" smtClean="0"/>
              <a:t>- Africa </a:t>
            </a:r>
            <a:r>
              <a:rPr lang="it-IT" sz="1200" dirty="0"/>
              <a:t>Borges del </a:t>
            </a:r>
            <a:r>
              <a:rPr lang="it-IT" sz="1200" dirty="0" err="1"/>
              <a:t>Rosal</a:t>
            </a:r>
            <a:r>
              <a:rPr lang="it-IT" sz="1200" dirty="0"/>
              <a:t> - Università La Laguna (Tenerife) </a:t>
            </a:r>
            <a:endParaRPr lang="it-IT" sz="1200" dirty="0" smtClean="0"/>
          </a:p>
          <a:p>
            <a:pPr algn="just"/>
            <a:r>
              <a:rPr lang="it-IT" sz="1200" dirty="0" smtClean="0"/>
              <a:t>15.00 </a:t>
            </a:r>
            <a:r>
              <a:rPr lang="it-IT" sz="1200" b="1" i="1" dirty="0" smtClean="0"/>
              <a:t>Osservare per arricchire </a:t>
            </a:r>
            <a:r>
              <a:rPr lang="it-IT" sz="1200" dirty="0" smtClean="0"/>
              <a:t>- Dott. Michele Cascianelli - Università di Cambridge </a:t>
            </a:r>
          </a:p>
          <a:p>
            <a:pPr algn="just"/>
            <a:r>
              <a:rPr lang="it-IT" sz="1200" dirty="0" smtClean="0"/>
              <a:t>15.30 </a:t>
            </a:r>
            <a:r>
              <a:rPr lang="it-IT" sz="1200" b="1" i="1" dirty="0" smtClean="0"/>
              <a:t>Quando la lezione non è abbastanza </a:t>
            </a:r>
            <a:r>
              <a:rPr lang="it-IT" sz="1200" dirty="0" smtClean="0"/>
              <a:t>- Dott.ssa Martina </a:t>
            </a:r>
            <a:r>
              <a:rPr lang="it-IT" sz="1200" dirty="0" err="1" smtClean="0"/>
              <a:t>Brazzolotto</a:t>
            </a:r>
            <a:r>
              <a:rPr lang="it-IT" sz="1200" dirty="0" smtClean="0"/>
              <a:t> - Università di Bologna</a:t>
            </a:r>
          </a:p>
          <a:p>
            <a:pPr algn="just"/>
            <a:r>
              <a:rPr lang="it-IT" sz="1200" dirty="0" smtClean="0"/>
              <a:t>16.00 </a:t>
            </a:r>
            <a:r>
              <a:rPr lang="it-IT" sz="1200" b="1" i="1" dirty="0" smtClean="0"/>
              <a:t>Quando il docente diventa studente </a:t>
            </a:r>
            <a:r>
              <a:rPr lang="it-IT" sz="1200" dirty="0" smtClean="0"/>
              <a:t>- Associazione Astrea</a:t>
            </a:r>
          </a:p>
          <a:p>
            <a:pPr algn="just"/>
            <a:r>
              <a:rPr lang="it-IT" sz="1200" dirty="0" smtClean="0"/>
              <a:t>16.30 Dar voce agli insegnanti della Rete La scuola educa il talento (mettere i nomi???)</a:t>
            </a:r>
          </a:p>
          <a:p>
            <a:pPr algn="just"/>
            <a:r>
              <a:rPr lang="it-IT" sz="1200" dirty="0" smtClean="0"/>
              <a:t>17.00 </a:t>
            </a:r>
            <a:r>
              <a:rPr lang="it-IT" sz="1200" b="1" i="1" dirty="0" smtClean="0"/>
              <a:t>Dar voce agli adolescenti: cosa ci dicono? </a:t>
            </a:r>
            <a:r>
              <a:rPr lang="it-IT" sz="1200" dirty="0" smtClean="0"/>
              <a:t>- Dott. Gianluca Gualdi - Università di Pavia</a:t>
            </a:r>
          </a:p>
          <a:p>
            <a:pPr algn="just"/>
            <a:r>
              <a:rPr lang="it-IT" sz="1200" dirty="0" smtClean="0"/>
              <a:t>17.30 </a:t>
            </a:r>
            <a:r>
              <a:rPr lang="it-IT" sz="1200" b="1" i="1" dirty="0" smtClean="0"/>
              <a:t>Allegramente per crescere bene insieme – </a:t>
            </a:r>
            <a:r>
              <a:rPr lang="it-IT" sz="1200" dirty="0" smtClean="0"/>
              <a:t>Dott.ssa Daniela </a:t>
            </a:r>
            <a:r>
              <a:rPr lang="it-IT" sz="1200" dirty="0" err="1" smtClean="0"/>
              <a:t>Mecchi</a:t>
            </a:r>
            <a:r>
              <a:rPr lang="it-IT" sz="1200" dirty="0" smtClean="0"/>
              <a:t> –Associazione Le Farfalle</a:t>
            </a:r>
          </a:p>
          <a:p>
            <a:pPr algn="just"/>
            <a:endParaRPr lang="it-IT" sz="800" dirty="0" smtClean="0"/>
          </a:p>
          <a:p>
            <a:pPr algn="just"/>
            <a:r>
              <a:rPr lang="it-IT" sz="1200" dirty="0" smtClean="0"/>
              <a:t>18.00 </a:t>
            </a:r>
            <a:r>
              <a:rPr lang="it-IT" sz="1200" b="1" dirty="0" smtClean="0"/>
              <a:t>Conclusione dei lavori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092199" y="9175810"/>
            <a:ext cx="5400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dirty="0" smtClean="0"/>
              <a:t>Il seminario è aperto a docenti, genitori, psicologi, educatori. </a:t>
            </a:r>
            <a:r>
              <a:rPr lang="it-IT" sz="1000" dirty="0"/>
              <a:t>Il costo per la partecipazione è di 50 </a:t>
            </a:r>
            <a:r>
              <a:rPr lang="it-IT" sz="1000" dirty="0" smtClean="0"/>
              <a:t>euro, risulta gratuito per i </a:t>
            </a:r>
            <a:r>
              <a:rPr lang="it-IT" sz="1000" dirty="0"/>
              <a:t>docenti appartenenti alle Scuole che aderiscono all’Accordo di </a:t>
            </a:r>
            <a:r>
              <a:rPr lang="it-IT" sz="1000" dirty="0" smtClean="0"/>
              <a:t>Rete. Il </a:t>
            </a:r>
            <a:r>
              <a:rPr lang="it-IT" sz="1000" dirty="0"/>
              <a:t>Seminario </a:t>
            </a:r>
            <a:r>
              <a:rPr lang="it-IT" sz="1000" dirty="0" smtClean="0"/>
              <a:t>rientra </a:t>
            </a:r>
            <a:r>
              <a:rPr lang="it-IT" sz="1000" dirty="0"/>
              <a:t>tra le possibilità previste per l’utilizzo del Bonus/Carta del docente di 500 euro introdotto dalla legge 107/2015 “Buona Scuola</a:t>
            </a:r>
            <a:r>
              <a:rPr lang="it-IT" sz="1000" dirty="0" smtClean="0"/>
              <a:t>”. </a:t>
            </a:r>
            <a:r>
              <a:rPr lang="it-IT" sz="1000" dirty="0"/>
              <a:t>Maggiori informazioni su </a:t>
            </a:r>
            <a:r>
              <a:rPr lang="it-IT" sz="1000" b="1" dirty="0" smtClean="0">
                <a:solidFill>
                  <a:srgbClr val="C00000"/>
                </a:solidFill>
              </a:rPr>
              <a:t>labtalento.unipv.it</a:t>
            </a:r>
            <a:r>
              <a:rPr lang="it-IT" sz="1000" dirty="0" smtClean="0">
                <a:solidFill>
                  <a:srgbClr val="C00000"/>
                </a:solidFill>
              </a:rPr>
              <a:t> </a:t>
            </a:r>
            <a:endParaRPr lang="it-IT" sz="1000" dirty="0">
              <a:solidFill>
                <a:srgbClr val="C00000"/>
              </a:solidFill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11" y="8835238"/>
            <a:ext cx="3479800" cy="2710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44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299</Words>
  <Application>Microsoft Office PowerPoint</Application>
  <PresentationFormat>Personalizzato</PresentationFormat>
  <Paragraphs>50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Admin</cp:lastModifiedBy>
  <cp:revision>29</cp:revision>
  <cp:lastPrinted>2016-08-26T13:52:21Z</cp:lastPrinted>
  <dcterms:created xsi:type="dcterms:W3CDTF">2016-07-14T13:20:48Z</dcterms:created>
  <dcterms:modified xsi:type="dcterms:W3CDTF">2016-10-03T08:14:49Z</dcterms:modified>
</cp:coreProperties>
</file>